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58" r:id="rId3"/>
    <p:sldId id="257" r:id="rId4"/>
    <p:sldId id="279" r:id="rId5"/>
    <p:sldId id="259" r:id="rId6"/>
    <p:sldId id="260" r:id="rId7"/>
    <p:sldId id="261" r:id="rId8"/>
    <p:sldId id="275" r:id="rId9"/>
    <p:sldId id="284" r:id="rId10"/>
    <p:sldId id="262" r:id="rId11"/>
    <p:sldId id="281" r:id="rId12"/>
    <p:sldId id="265" r:id="rId13"/>
    <p:sldId id="264" r:id="rId14"/>
    <p:sldId id="266" r:id="rId15"/>
    <p:sldId id="267" r:id="rId16"/>
    <p:sldId id="263" r:id="rId17"/>
    <p:sldId id="268" r:id="rId18"/>
    <p:sldId id="269" r:id="rId19"/>
    <p:sldId id="270" r:id="rId20"/>
    <p:sldId id="282" r:id="rId21"/>
  </p:sldIdLst>
  <p:sldSz cx="9144000" cy="5143500" type="screen16x9"/>
  <p:notesSz cx="6858000" cy="9144000"/>
  <p:embeddedFontLst>
    <p:embeddedFont>
      <p:font typeface="Fira Sans Condensed" panose="020B0604020202020204" charset="0"/>
      <p:regular r:id="rId23"/>
      <p:bold r:id="rId24"/>
      <p:italic r:id="rId25"/>
      <p:boldItalic r:id="rId26"/>
    </p:embeddedFont>
    <p:embeddedFont>
      <p:font typeface="Fira Sans Condensed Light" panose="020B0604020202020204" charset="0"/>
      <p:regular r:id="rId27"/>
      <p:bold r:id="rId28"/>
      <p:italic r:id="rId29"/>
      <p:boldItalic r:id="rId30"/>
    </p:embeddedFont>
    <p:embeddedFont>
      <p:font typeface="Rajdhani" panose="020B0604020202020204" charset="0"/>
      <p:regular r:id="rId31"/>
      <p:bold r:id="rId32"/>
    </p:embeddedFont>
    <p:embeddedFont>
      <p:font typeface="Roboto"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D214C2-9AF9-4326-9AFC-E283215E2DC2}">
  <a:tblStyle styleId="{28D214C2-9AF9-4326-9AFC-E283215E2D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guide orient="horz" pos="62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8a87eb868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8a87eb868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6bcecd75a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6bcecd75a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6bcecd75a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6bcecd75a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bcecd75a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6bcecd75a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6bcecd75a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6bcecd75a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6bcecd75a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6bcecd75a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6bcecd75a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6bcecd75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6bcecd75a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6bcecd75a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0" i="0" u="none" strike="noStrike" cap="none" dirty="0">
                <a:solidFill>
                  <a:srgbClr val="000000"/>
                </a:solidFill>
                <a:effectLst/>
                <a:latin typeface="Arial"/>
                <a:ea typeface="Arial"/>
                <a:cs typeface="Arial"/>
                <a:sym typeface="Arial"/>
              </a:rPr>
              <a:t>Sơ đồ trên cho thấy cách một hệ thống AI có thể tương tác với thế giới thực và những thành phần nào giúp nó thể hiện trí thông minh. Hệ thống AI có thành phần Nhận thức để lấy thông tin từ môi trường của nó. Nó có thể là hình ảnh, âm thanh hoặc một dạng đầu vào giác quan khác. Thành phần học tập chịu trách nhiệm học hỏi từ dữ liệu được thu thập bởi Bộ xử lý nhận thức. Trong chu trình hoàn chỉnh, các thành phần chính là biểu diễn tri thức và Lý luận. Hai thành phần này có liên quan đến việc thể hiện trí thông minh ở con người giống như máy móc. Hai thành phần này độc lập với nhau nhưng cũng được kết hợp với nhau. Việc lập kế hoạch và thực hiện phụ thuộc vào phân tích về biểu diễn và lý luận Tri thức.</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6bcecd75a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6bcecd75a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bcecd75a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bcecd75a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6bcecd75a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6bcecd75a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87eb8680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87eb868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6bcecd75a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6bcecd75a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7587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699"/>
            </a:schemeClr>
          </a:solid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marL="1371600" lvl="2" indent="-317500">
              <a:spcBef>
                <a:spcPts val="0"/>
              </a:spcBef>
              <a:spcAft>
                <a:spcPts val="0"/>
              </a:spcAft>
              <a:buClr>
                <a:srgbClr val="191919"/>
              </a:buClr>
              <a:buSzPts val="1400"/>
              <a:buFont typeface="Roboto Condensed Light"/>
              <a:buChar char="■"/>
              <a:defRPr sz="1200"/>
            </a:lvl3pPr>
            <a:lvl4pPr marL="1828800" lvl="3" indent="-317500">
              <a:spcBef>
                <a:spcPts val="0"/>
              </a:spcBef>
              <a:spcAft>
                <a:spcPts val="0"/>
              </a:spcAft>
              <a:buClr>
                <a:srgbClr val="191919"/>
              </a:buClr>
              <a:buSzPts val="1400"/>
              <a:buFont typeface="Roboto Condensed Light"/>
              <a:buChar char="●"/>
              <a:defRPr sz="1200"/>
            </a:lvl4pPr>
            <a:lvl5pPr marL="2286000" lvl="4" indent="-317500">
              <a:spcBef>
                <a:spcPts val="0"/>
              </a:spcBef>
              <a:spcAft>
                <a:spcPts val="0"/>
              </a:spcAft>
              <a:buClr>
                <a:srgbClr val="191919"/>
              </a:buClr>
              <a:buSzPts val="1400"/>
              <a:buFont typeface="Roboto Condensed Light"/>
              <a:buChar char="○"/>
              <a:defRPr sz="1200"/>
            </a:lvl5pPr>
            <a:lvl6pPr marL="2743200" lvl="5" indent="-317500">
              <a:spcBef>
                <a:spcPts val="0"/>
              </a:spcBef>
              <a:spcAft>
                <a:spcPts val="0"/>
              </a:spcAft>
              <a:buClr>
                <a:srgbClr val="191919"/>
              </a:buClr>
              <a:buSzPts val="1400"/>
              <a:buFont typeface="Roboto Condensed Light"/>
              <a:buChar char="■"/>
              <a:defRPr sz="1200"/>
            </a:lvl6pPr>
            <a:lvl7pPr marL="3200400" lvl="6" indent="-317500">
              <a:spcBef>
                <a:spcPts val="0"/>
              </a:spcBef>
              <a:spcAft>
                <a:spcPts val="0"/>
              </a:spcAft>
              <a:buClr>
                <a:srgbClr val="191919"/>
              </a:buClr>
              <a:buSzPts val="1400"/>
              <a:buFont typeface="Roboto Condensed Light"/>
              <a:buChar char="●"/>
              <a:defRPr sz="1200"/>
            </a:lvl7pPr>
            <a:lvl8pPr marL="3657600" lvl="7" indent="-317500">
              <a:spcBef>
                <a:spcPts val="0"/>
              </a:spcBef>
              <a:spcAft>
                <a:spcPts val="0"/>
              </a:spcAft>
              <a:buClr>
                <a:srgbClr val="191919"/>
              </a:buClr>
              <a:buSzPts val="1400"/>
              <a:buFont typeface="Roboto Condensed Light"/>
              <a:buChar char="○"/>
              <a:defRPr sz="1200"/>
            </a:lvl8pPr>
            <a:lvl9pPr marL="4114800" lvl="8" indent="-317500">
              <a:spcBef>
                <a:spcPts val="0"/>
              </a:spcBef>
              <a:spcAft>
                <a:spcPts val="0"/>
              </a:spcAft>
              <a:buClr>
                <a:srgbClr val="191919"/>
              </a:buClr>
              <a:buSzPts val="1400"/>
              <a:buFont typeface="Roboto Condensed Light"/>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4139148" y="585788"/>
            <a:ext cx="4876265" cy="28289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KNOWLEDGE </a:t>
            </a:r>
            <a:r>
              <a:rPr lang="en-US" dirty="0"/>
              <a:t>IN LEARNING</a:t>
            </a:r>
            <a:endParaRPr dirty="0"/>
          </a:p>
        </p:txBody>
      </p:sp>
      <p:pic>
        <p:nvPicPr>
          <p:cNvPr id="59" name="Google Shape;59;p15"/>
          <p:cNvPicPr preferRelativeResize="0"/>
          <p:nvPr/>
        </p:nvPicPr>
        <p:blipFill rotWithShape="1">
          <a:blip r:embed="rId4">
            <a:alphaModFix/>
          </a:blip>
          <a:srcRect l="25302" r="25297"/>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fontAlgn="base"/>
            <a:r>
              <a:rPr lang="en-US" dirty="0" err="1"/>
              <a:t>Các</a:t>
            </a:r>
            <a:r>
              <a:rPr lang="en-US" dirty="0"/>
              <a:t> </a:t>
            </a:r>
            <a:r>
              <a:rPr lang="en-US" dirty="0" err="1"/>
              <a:t>thành</a:t>
            </a:r>
            <a:r>
              <a:rPr lang="en-US" dirty="0"/>
              <a:t> </a:t>
            </a:r>
            <a:r>
              <a:rPr lang="en-US" dirty="0" err="1"/>
              <a:t>phần</a:t>
            </a:r>
            <a:r>
              <a:rPr lang="en-US" dirty="0"/>
              <a:t> </a:t>
            </a:r>
            <a:r>
              <a:rPr lang="en-US" dirty="0" err="1"/>
              <a:t>của</a:t>
            </a:r>
            <a:r>
              <a:rPr lang="en-US" dirty="0"/>
              <a:t> "Knowledge in Learning"</a:t>
            </a:r>
          </a:p>
        </p:txBody>
      </p:sp>
      <p:grpSp>
        <p:nvGrpSpPr>
          <p:cNvPr id="212" name="Google Shape;212;p21"/>
          <p:cNvGrpSpPr/>
          <p:nvPr/>
        </p:nvGrpSpPr>
        <p:grpSpPr>
          <a:xfrm>
            <a:off x="808226" y="2122747"/>
            <a:ext cx="2048403" cy="1207604"/>
            <a:chOff x="808225" y="1814202"/>
            <a:chExt cx="2048403" cy="1207604"/>
          </a:xfrm>
        </p:grpSpPr>
        <p:sp>
          <p:nvSpPr>
            <p:cNvPr id="214" name="Google Shape;214;p21"/>
            <p:cNvSpPr txBox="1"/>
            <p:nvPr/>
          </p:nvSpPr>
          <p:spPr>
            <a:xfrm flipH="1">
              <a:off x="808228" y="2400144"/>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lt2"/>
                </a:solidFill>
                <a:latin typeface="Fira Sans Condensed"/>
                <a:ea typeface="Fira Sans Condensed"/>
                <a:cs typeface="Fira Sans Condensed"/>
                <a:sym typeface="Fira Sans Condensed"/>
              </a:endParaRPr>
            </a:p>
          </p:txBody>
        </p:sp>
        <p:sp>
          <p:nvSpPr>
            <p:cNvPr id="215" name="Google Shape;215;p21"/>
            <p:cNvSpPr txBox="1"/>
            <p:nvPr/>
          </p:nvSpPr>
          <p:spPr>
            <a:xfrm flipH="1">
              <a:off x="808225" y="1814202"/>
              <a:ext cx="2048401" cy="1207604"/>
            </a:xfrm>
            <a:prstGeom prst="rect">
              <a:avLst/>
            </a:prstGeom>
            <a:noFill/>
            <a:ln>
              <a:noFill/>
            </a:ln>
          </p:spPr>
          <p:txBody>
            <a:bodyPr spcFirstLastPara="1" wrap="square" lIns="91425" tIns="91425" rIns="91425" bIns="91425" anchor="ctr" anchorCtr="0">
              <a:noAutofit/>
            </a:bodyPr>
            <a:lstStyle/>
            <a:p>
              <a:pPr lvl="0" algn="ctr"/>
              <a:r>
                <a:rPr lang="en-US" sz="1800" dirty="0" err="1">
                  <a:solidFill>
                    <a:schemeClr val="tx2"/>
                  </a:solidFill>
                </a:rPr>
                <a:t>Kiến</a:t>
              </a:r>
              <a:r>
                <a:rPr lang="en-US" sz="1800" dirty="0">
                  <a:solidFill>
                    <a:schemeClr val="tx2"/>
                  </a:solidFill>
                </a:rPr>
                <a:t> </a:t>
              </a:r>
              <a:r>
                <a:rPr lang="en-US" sz="1800" dirty="0" err="1">
                  <a:solidFill>
                    <a:schemeClr val="tx2"/>
                  </a:solidFill>
                </a:rPr>
                <a:t>thức</a:t>
              </a:r>
              <a:r>
                <a:rPr lang="en-US" sz="1800" dirty="0">
                  <a:solidFill>
                    <a:schemeClr val="tx2"/>
                  </a:solidFill>
                </a:rPr>
                <a:t> </a:t>
              </a:r>
              <a:r>
                <a:rPr lang="en-US" sz="1800" dirty="0" err="1">
                  <a:solidFill>
                    <a:schemeClr val="tx2"/>
                  </a:solidFill>
                </a:rPr>
                <a:t>mô</a:t>
              </a:r>
              <a:r>
                <a:rPr lang="en-US" sz="1800" dirty="0">
                  <a:solidFill>
                    <a:schemeClr val="tx2"/>
                  </a:solidFill>
                </a:rPr>
                <a:t> </a:t>
              </a:r>
              <a:r>
                <a:rPr lang="en-US" sz="1800" dirty="0" err="1">
                  <a:solidFill>
                    <a:schemeClr val="tx2"/>
                  </a:solidFill>
                </a:rPr>
                <a:t>tả</a:t>
              </a:r>
              <a:r>
                <a:rPr lang="en-US" sz="1800" dirty="0">
                  <a:solidFill>
                    <a:schemeClr val="tx2"/>
                  </a:solidFill>
                </a:rPr>
                <a:t> </a:t>
              </a:r>
            </a:p>
            <a:p>
              <a:pPr lvl="0" algn="ctr"/>
              <a:r>
                <a:rPr lang="en-US" sz="1800" dirty="0">
                  <a:solidFill>
                    <a:schemeClr val="tx2"/>
                  </a:solidFill>
                </a:rPr>
                <a:t>(Declarative Knowledge)</a:t>
              </a:r>
              <a:endParaRPr sz="1800" b="1" dirty="0">
                <a:solidFill>
                  <a:schemeClr val="tx2"/>
                </a:solidFill>
                <a:latin typeface="Rajdhani"/>
                <a:ea typeface="Rajdhani"/>
                <a:cs typeface="Rajdhani"/>
                <a:sym typeface="Rajdhani"/>
              </a:endParaRPr>
            </a:p>
          </p:txBody>
        </p:sp>
      </p:grpSp>
      <p:sp>
        <p:nvSpPr>
          <p:cNvPr id="216" name="Google Shape;216;p21"/>
          <p:cNvSpPr/>
          <p:nvPr/>
        </p:nvSpPr>
        <p:spPr>
          <a:xfrm>
            <a:off x="1768978" y="1686250"/>
            <a:ext cx="126900" cy="1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6934567" y="1629272"/>
            <a:ext cx="126900" cy="126900"/>
          </a:xfrm>
          <a:prstGeom prst="ellipse">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4256597" y="1643041"/>
            <a:ext cx="126900" cy="12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12;p21">
            <a:extLst>
              <a:ext uri="{FF2B5EF4-FFF2-40B4-BE49-F238E27FC236}">
                <a16:creationId xmlns:a16="http://schemas.microsoft.com/office/drawing/2014/main" id="{E16CD451-29FA-431D-A93A-EBEB1DD37AAC}"/>
              </a:ext>
            </a:extLst>
          </p:cNvPr>
          <p:cNvGrpSpPr/>
          <p:nvPr/>
        </p:nvGrpSpPr>
        <p:grpSpPr>
          <a:xfrm>
            <a:off x="3295847" y="2122747"/>
            <a:ext cx="4726374" cy="1207604"/>
            <a:chOff x="-1869746" y="1860916"/>
            <a:chExt cx="4726374" cy="1207604"/>
          </a:xfrm>
        </p:grpSpPr>
        <p:sp>
          <p:nvSpPr>
            <p:cNvPr id="28" name="Google Shape;214;p21">
              <a:extLst>
                <a:ext uri="{FF2B5EF4-FFF2-40B4-BE49-F238E27FC236}">
                  <a16:creationId xmlns:a16="http://schemas.microsoft.com/office/drawing/2014/main" id="{F8DFCD47-707F-4FCD-AB53-B52708B40C2D}"/>
                </a:ext>
              </a:extLst>
            </p:cNvPr>
            <p:cNvSpPr txBox="1"/>
            <p:nvPr/>
          </p:nvSpPr>
          <p:spPr>
            <a:xfrm flipH="1">
              <a:off x="808228" y="2400144"/>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lt2"/>
                </a:solidFill>
                <a:latin typeface="Fira Sans Condensed"/>
                <a:ea typeface="Fira Sans Condensed"/>
                <a:cs typeface="Fira Sans Condensed"/>
                <a:sym typeface="Fira Sans Condensed"/>
              </a:endParaRPr>
            </a:p>
          </p:txBody>
        </p:sp>
        <p:sp>
          <p:nvSpPr>
            <p:cNvPr id="29" name="Google Shape;215;p21">
              <a:extLst>
                <a:ext uri="{FF2B5EF4-FFF2-40B4-BE49-F238E27FC236}">
                  <a16:creationId xmlns:a16="http://schemas.microsoft.com/office/drawing/2014/main" id="{D1EF2BC0-169B-4780-A405-0D60A889D475}"/>
                </a:ext>
              </a:extLst>
            </p:cNvPr>
            <p:cNvSpPr txBox="1"/>
            <p:nvPr/>
          </p:nvSpPr>
          <p:spPr>
            <a:xfrm flipH="1">
              <a:off x="-1869746" y="1860916"/>
              <a:ext cx="2048401" cy="1207604"/>
            </a:xfrm>
            <a:prstGeom prst="rect">
              <a:avLst/>
            </a:prstGeom>
            <a:noFill/>
            <a:ln>
              <a:noFill/>
            </a:ln>
          </p:spPr>
          <p:txBody>
            <a:bodyPr spcFirstLastPara="1" wrap="square" lIns="91425" tIns="91425" rIns="91425" bIns="91425" anchor="ctr" anchorCtr="0">
              <a:noAutofit/>
            </a:bodyPr>
            <a:lstStyle/>
            <a:p>
              <a:pPr lvl="0" algn="ctr"/>
              <a:r>
                <a:rPr lang="en-US" sz="1800" dirty="0" err="1">
                  <a:solidFill>
                    <a:schemeClr val="tx2"/>
                  </a:solidFill>
                </a:rPr>
                <a:t>Kiến</a:t>
              </a:r>
              <a:r>
                <a:rPr lang="en-US" sz="1800" dirty="0">
                  <a:solidFill>
                    <a:schemeClr val="tx2"/>
                  </a:solidFill>
                </a:rPr>
                <a:t> </a:t>
              </a:r>
              <a:r>
                <a:rPr lang="en-US" sz="1800" dirty="0" err="1">
                  <a:solidFill>
                    <a:schemeClr val="tx2"/>
                  </a:solidFill>
                </a:rPr>
                <a:t>thức</a:t>
              </a:r>
              <a:r>
                <a:rPr lang="en-US" sz="1800" dirty="0">
                  <a:solidFill>
                    <a:schemeClr val="tx2"/>
                  </a:solidFill>
                </a:rPr>
                <a:t> </a:t>
              </a:r>
              <a:r>
                <a:rPr lang="en-US" sz="1800" dirty="0" err="1">
                  <a:solidFill>
                    <a:schemeClr val="tx2"/>
                  </a:solidFill>
                </a:rPr>
                <a:t>thủ</a:t>
              </a:r>
              <a:r>
                <a:rPr lang="en-US" sz="1800" dirty="0">
                  <a:solidFill>
                    <a:schemeClr val="tx2"/>
                  </a:solidFill>
                </a:rPr>
                <a:t> </a:t>
              </a:r>
              <a:r>
                <a:rPr lang="en-US" sz="1800" dirty="0" err="1">
                  <a:solidFill>
                    <a:schemeClr val="tx2"/>
                  </a:solidFill>
                </a:rPr>
                <a:t>tục</a:t>
              </a:r>
              <a:r>
                <a:rPr lang="en-US" sz="1800" dirty="0">
                  <a:solidFill>
                    <a:schemeClr val="tx2"/>
                  </a:solidFill>
                </a:rPr>
                <a:t> (Procedural Knowledge)</a:t>
              </a:r>
              <a:endParaRPr sz="1800" b="1" dirty="0">
                <a:solidFill>
                  <a:schemeClr val="tx2"/>
                </a:solidFill>
                <a:latin typeface="Rajdhani"/>
                <a:ea typeface="Rajdhani"/>
                <a:cs typeface="Rajdhani"/>
                <a:sym typeface="Rajdhani"/>
              </a:endParaRPr>
            </a:p>
          </p:txBody>
        </p:sp>
      </p:grpSp>
      <p:sp>
        <p:nvSpPr>
          <p:cNvPr id="31" name="Google Shape;215;p21">
            <a:extLst>
              <a:ext uri="{FF2B5EF4-FFF2-40B4-BE49-F238E27FC236}">
                <a16:creationId xmlns:a16="http://schemas.microsoft.com/office/drawing/2014/main" id="{5F73F42A-A971-41A6-9283-A1BA14B98D85}"/>
              </a:ext>
            </a:extLst>
          </p:cNvPr>
          <p:cNvSpPr txBox="1"/>
          <p:nvPr/>
        </p:nvSpPr>
        <p:spPr>
          <a:xfrm flipH="1">
            <a:off x="5973816" y="2273244"/>
            <a:ext cx="2048401" cy="1207604"/>
          </a:xfrm>
          <a:prstGeom prst="rect">
            <a:avLst/>
          </a:prstGeom>
          <a:noFill/>
          <a:ln>
            <a:noFill/>
          </a:ln>
        </p:spPr>
        <p:txBody>
          <a:bodyPr spcFirstLastPara="1" wrap="square" lIns="91425" tIns="91425" rIns="91425" bIns="91425" anchor="ctr" anchorCtr="0">
            <a:noAutofit/>
          </a:bodyPr>
          <a:lstStyle/>
          <a:p>
            <a:pPr lvl="0" algn="ctr"/>
            <a:r>
              <a:rPr lang="en-US" sz="1800" dirty="0" err="1">
                <a:solidFill>
                  <a:schemeClr val="tx2"/>
                </a:solidFill>
              </a:rPr>
              <a:t>Kiến</a:t>
            </a:r>
            <a:r>
              <a:rPr lang="en-US" sz="1800" dirty="0">
                <a:solidFill>
                  <a:schemeClr val="tx2"/>
                </a:solidFill>
              </a:rPr>
              <a:t> </a:t>
            </a:r>
            <a:r>
              <a:rPr lang="en-US" sz="1800" dirty="0" err="1">
                <a:solidFill>
                  <a:schemeClr val="tx2"/>
                </a:solidFill>
              </a:rPr>
              <a:t>thức</a:t>
            </a:r>
            <a:r>
              <a:rPr lang="en-US" sz="1800" dirty="0">
                <a:solidFill>
                  <a:schemeClr val="tx2"/>
                </a:solidFill>
              </a:rPr>
              <a:t> </a:t>
            </a:r>
            <a:r>
              <a:rPr lang="en-US" sz="1800" dirty="0" err="1">
                <a:solidFill>
                  <a:schemeClr val="tx2"/>
                </a:solidFill>
              </a:rPr>
              <a:t>kinh</a:t>
            </a:r>
            <a:r>
              <a:rPr lang="en-US" sz="1800" dirty="0">
                <a:solidFill>
                  <a:schemeClr val="tx2"/>
                </a:solidFill>
              </a:rPr>
              <a:t> </a:t>
            </a:r>
            <a:r>
              <a:rPr lang="en-US" sz="1800" dirty="0" err="1">
                <a:solidFill>
                  <a:schemeClr val="tx2"/>
                </a:solidFill>
              </a:rPr>
              <a:t>nghiệm</a:t>
            </a:r>
            <a:r>
              <a:rPr lang="en-US" sz="1800" dirty="0">
                <a:solidFill>
                  <a:schemeClr val="tx2"/>
                </a:solidFill>
              </a:rPr>
              <a:t> (Experiential Knowledge)</a:t>
            </a:r>
            <a:endParaRPr sz="1800" b="1" dirty="0">
              <a:solidFill>
                <a:schemeClr val="tx2"/>
              </a:solidFill>
              <a:latin typeface="Rajdhani"/>
              <a:ea typeface="Rajdhani"/>
              <a:cs typeface="Rajdhani"/>
              <a:sym typeface="Rajdhan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40"/>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lvl="0"/>
            <a:r>
              <a:rPr lang="en-US" dirty="0" err="1"/>
              <a:t>Các</a:t>
            </a:r>
            <a:r>
              <a:rPr lang="en-US" dirty="0"/>
              <a:t> </a:t>
            </a:r>
            <a:r>
              <a:rPr lang="en-US" dirty="0" err="1"/>
              <a:t>thành</a:t>
            </a:r>
            <a:r>
              <a:rPr lang="en-US" dirty="0"/>
              <a:t> </a:t>
            </a:r>
            <a:r>
              <a:rPr lang="en-US" dirty="0" err="1"/>
              <a:t>phần</a:t>
            </a:r>
            <a:r>
              <a:rPr lang="en-US" dirty="0"/>
              <a:t> </a:t>
            </a:r>
            <a:r>
              <a:rPr lang="en-US" dirty="0" err="1"/>
              <a:t>của</a:t>
            </a:r>
            <a:r>
              <a:rPr lang="en-US" dirty="0"/>
              <a:t> "Knowledge in Learning"</a:t>
            </a:r>
            <a:endParaRPr dirty="0"/>
          </a:p>
        </p:txBody>
      </p:sp>
      <p:grpSp>
        <p:nvGrpSpPr>
          <p:cNvPr id="1218" name="Google Shape;1218;p40"/>
          <p:cNvGrpSpPr/>
          <p:nvPr/>
        </p:nvGrpSpPr>
        <p:grpSpPr>
          <a:xfrm>
            <a:off x="1194854" y="1666912"/>
            <a:ext cx="320143" cy="392581"/>
            <a:chOff x="3086313" y="2877049"/>
            <a:chExt cx="320143" cy="392581"/>
          </a:xfrm>
        </p:grpSpPr>
        <p:sp>
          <p:nvSpPr>
            <p:cNvPr id="1219" name="Google Shape;1219;p40"/>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https://lh7-us.googleusercontent.com/MlIc44dqhrsEIeIzE1sEHQcuKTVGQmzK2s0NtwTo-mbNd1Y3_MgdvZEcpAcKybMLgywpL2z-5sycw8tHSSTpnJpUszLvLujsbeJFARMfvm9arVYJ3jNejQD1D2UuJE5Jub_u2J3205y6gE4dP4vgiz4">
            <a:extLst>
              <a:ext uri="{FF2B5EF4-FFF2-40B4-BE49-F238E27FC236}">
                <a16:creationId xmlns:a16="http://schemas.microsoft.com/office/drawing/2014/main" id="{D6271168-CCC1-4322-A579-EB8181D97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1185621"/>
            <a:ext cx="5734050" cy="3530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lvl="0"/>
            <a:r>
              <a:rPr lang="en-US" dirty="0" err="1"/>
              <a:t>Các</a:t>
            </a:r>
            <a:r>
              <a:rPr lang="en-US" dirty="0"/>
              <a:t> </a:t>
            </a:r>
            <a:r>
              <a:rPr lang="en-US" dirty="0" err="1"/>
              <a:t>thành</a:t>
            </a:r>
            <a:r>
              <a:rPr lang="en-US" dirty="0"/>
              <a:t> </a:t>
            </a:r>
            <a:r>
              <a:rPr lang="en-US" dirty="0" err="1"/>
              <a:t>phần</a:t>
            </a:r>
            <a:r>
              <a:rPr lang="en-US" dirty="0"/>
              <a:t> </a:t>
            </a:r>
            <a:r>
              <a:rPr lang="en-US" dirty="0" err="1"/>
              <a:t>của</a:t>
            </a:r>
            <a:r>
              <a:rPr lang="en-US" dirty="0"/>
              <a:t> "Knowledge in Learning"</a:t>
            </a:r>
            <a:endParaRPr dirty="0"/>
          </a:p>
        </p:txBody>
      </p:sp>
      <p:grpSp>
        <p:nvGrpSpPr>
          <p:cNvPr id="416" name="Google Shape;416;p24"/>
          <p:cNvGrpSpPr/>
          <p:nvPr/>
        </p:nvGrpSpPr>
        <p:grpSpPr>
          <a:xfrm>
            <a:off x="5394386" y="4108756"/>
            <a:ext cx="373185" cy="302466"/>
            <a:chOff x="5220616" y="2791061"/>
            <a:chExt cx="373185" cy="302466"/>
          </a:xfrm>
        </p:grpSpPr>
        <p:sp>
          <p:nvSpPr>
            <p:cNvPr id="417" name="Google Shape;417;p24"/>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4"/>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4"/>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4"/>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4"/>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4"/>
          <p:cNvSpPr/>
          <p:nvPr/>
        </p:nvSpPr>
        <p:spPr>
          <a:xfrm>
            <a:off x="3406280" y="4076937"/>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24"/>
          <p:cNvGrpSpPr/>
          <p:nvPr/>
        </p:nvGrpSpPr>
        <p:grpSpPr>
          <a:xfrm>
            <a:off x="1548861" y="4082256"/>
            <a:ext cx="344065" cy="368644"/>
            <a:chOff x="4149138" y="4121151"/>
            <a:chExt cx="344065" cy="368644"/>
          </a:xfrm>
        </p:grpSpPr>
        <p:sp>
          <p:nvSpPr>
            <p:cNvPr id="437" name="Google Shape;437;p24"/>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4"/>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4"/>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4"/>
          <p:cNvSpPr/>
          <p:nvPr/>
        </p:nvSpPr>
        <p:spPr>
          <a:xfrm>
            <a:off x="7084709" y="4125014"/>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C0665ED5-1943-4A57-8405-FEB3D305A6A9}"/>
              </a:ext>
            </a:extLst>
          </p:cNvPr>
          <p:cNvSpPr/>
          <p:nvPr/>
        </p:nvSpPr>
        <p:spPr>
          <a:xfrm>
            <a:off x="2357275" y="1664732"/>
            <a:ext cx="4429450" cy="2031325"/>
          </a:xfrm>
          <a:prstGeom prst="rect">
            <a:avLst/>
          </a:prstGeom>
        </p:spPr>
        <p:txBody>
          <a:bodyPr wrap="square">
            <a:spAutoFit/>
          </a:bodyPr>
          <a:lstStyle/>
          <a:p>
            <a:r>
              <a:rPr lang="vi-VN" sz="1800" dirty="0">
                <a:solidFill>
                  <a:schemeClr val="tx2"/>
                </a:solidFill>
                <a:latin typeface="Arial" panose="020B0604020202020204" pitchFamily="34" charset="0"/>
              </a:rPr>
              <a:t>Kiến thức kinh nghiệm (Experiential Knowledge): Là kiến thức thu được từ dữ liệu và trải nghiệm thực tế thông qua quá trình học máy (machine learning). Đây là loại kiến thức không được lập trình sẵn mà được hình thành từ quá trình tương tác và học hỏi liên tục của hệ thống AI. </a:t>
            </a:r>
            <a:endParaRPr lang="en-US" sz="1800" dirty="0">
              <a:solidFill>
                <a:schemeClr val="tx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lvl="0"/>
            <a:r>
              <a:rPr lang="vi-VN" dirty="0"/>
              <a:t>Cơ chế tiếp nhận và xử lý kiến thức</a:t>
            </a:r>
            <a:endParaRPr dirty="0"/>
          </a:p>
        </p:txBody>
      </p:sp>
      <p:cxnSp>
        <p:nvCxnSpPr>
          <p:cNvPr id="348" name="Google Shape;348;p23"/>
          <p:cNvCxnSpPr>
            <a:cxnSpLocks/>
            <a:stCxn id="349" idx="3"/>
          </p:cNvCxnSpPr>
          <p:nvPr/>
        </p:nvCxnSpPr>
        <p:spPr>
          <a:xfrm>
            <a:off x="2646823" y="2353555"/>
            <a:ext cx="1153213" cy="0"/>
          </a:xfrm>
          <a:prstGeom prst="straightConnector1">
            <a:avLst/>
          </a:prstGeom>
          <a:noFill/>
          <a:ln w="19050" cap="flat" cmpd="sng">
            <a:solidFill>
              <a:schemeClr val="lt2"/>
            </a:solidFill>
            <a:prstDash val="solid"/>
            <a:round/>
            <a:headEnd type="oval" w="med" len="med"/>
            <a:tailEnd type="none" w="med" len="med"/>
          </a:ln>
        </p:spPr>
      </p:cxnSp>
      <p:cxnSp>
        <p:nvCxnSpPr>
          <p:cNvPr id="351" name="Google Shape;351;p23"/>
          <p:cNvCxnSpPr>
            <a:cxnSpLocks/>
          </p:cNvCxnSpPr>
          <p:nvPr/>
        </p:nvCxnSpPr>
        <p:spPr>
          <a:xfrm>
            <a:off x="2655913" y="3075966"/>
            <a:ext cx="1583207" cy="2147"/>
          </a:xfrm>
          <a:prstGeom prst="straightConnector1">
            <a:avLst/>
          </a:prstGeom>
          <a:noFill/>
          <a:ln w="19050" cap="flat" cmpd="sng">
            <a:solidFill>
              <a:schemeClr val="lt2"/>
            </a:solidFill>
            <a:prstDash val="solid"/>
            <a:round/>
            <a:headEnd type="oval" w="med" len="med"/>
            <a:tailEnd type="none" w="med" len="med"/>
          </a:ln>
        </p:spPr>
      </p:cxnSp>
      <p:cxnSp>
        <p:nvCxnSpPr>
          <p:cNvPr id="354" name="Google Shape;354;p23"/>
          <p:cNvCxnSpPr>
            <a:stCxn id="355" idx="3"/>
            <a:endCxn id="356" idx="2"/>
          </p:cNvCxnSpPr>
          <p:nvPr/>
        </p:nvCxnSpPr>
        <p:spPr>
          <a:xfrm flipV="1">
            <a:off x="2655913" y="3757274"/>
            <a:ext cx="1144124" cy="10610"/>
          </a:xfrm>
          <a:prstGeom prst="straightConnector1">
            <a:avLst/>
          </a:prstGeom>
          <a:noFill/>
          <a:ln w="19050" cap="flat" cmpd="sng">
            <a:solidFill>
              <a:schemeClr val="lt2"/>
            </a:solidFill>
            <a:prstDash val="solid"/>
            <a:round/>
            <a:headEnd type="oval" w="med" len="med"/>
            <a:tailEnd type="none" w="med" len="med"/>
          </a:ln>
        </p:spPr>
      </p:cxnSp>
      <p:grpSp>
        <p:nvGrpSpPr>
          <p:cNvPr id="357" name="Google Shape;357;p23"/>
          <p:cNvGrpSpPr/>
          <p:nvPr/>
        </p:nvGrpSpPr>
        <p:grpSpPr>
          <a:xfrm>
            <a:off x="2867161" y="2019300"/>
            <a:ext cx="2056250" cy="592484"/>
            <a:chOff x="5767327" y="2456303"/>
            <a:chExt cx="2056250" cy="592484"/>
          </a:xfrm>
        </p:grpSpPr>
        <p:sp>
          <p:nvSpPr>
            <p:cNvPr id="350" name="Google Shape;350;p23"/>
            <p:cNvSpPr/>
            <p:nvPr/>
          </p:nvSpPr>
          <p:spPr>
            <a:xfrm>
              <a:off x="6700202" y="2657296"/>
              <a:ext cx="190500" cy="190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767327" y="2456303"/>
              <a:ext cx="2056250" cy="592484"/>
            </a:xfrm>
            <a:custGeom>
              <a:avLst/>
              <a:gdLst/>
              <a:ahLst/>
              <a:cxnLst/>
              <a:rect l="l" t="t" r="r" b="b"/>
              <a:pathLst>
                <a:path w="86991" h="24031" extrusionOk="0">
                  <a:moveTo>
                    <a:pt x="0" y="0"/>
                  </a:moveTo>
                  <a:lnTo>
                    <a:pt x="13945" y="24031"/>
                  </a:lnTo>
                  <a:lnTo>
                    <a:pt x="72847" y="24031"/>
                  </a:lnTo>
                  <a:lnTo>
                    <a:pt x="86991" y="0"/>
                  </a:lnTo>
                  <a:close/>
                </a:path>
              </a:pathLst>
            </a:cu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59" name="Google Shape;359;p23"/>
          <p:cNvGrpSpPr/>
          <p:nvPr/>
        </p:nvGrpSpPr>
        <p:grpSpPr>
          <a:xfrm>
            <a:off x="3199549" y="2747539"/>
            <a:ext cx="1391475" cy="592977"/>
            <a:chOff x="6099714" y="3127470"/>
            <a:chExt cx="1391475" cy="592977"/>
          </a:xfrm>
        </p:grpSpPr>
        <p:sp>
          <p:nvSpPr>
            <p:cNvPr id="353" name="Google Shape;353;p23"/>
            <p:cNvSpPr/>
            <p:nvPr/>
          </p:nvSpPr>
          <p:spPr>
            <a:xfrm>
              <a:off x="6700202" y="3328708"/>
              <a:ext cx="190500" cy="19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6099714" y="3127470"/>
              <a:ext cx="1391475" cy="592977"/>
            </a:xfrm>
            <a:custGeom>
              <a:avLst/>
              <a:gdLst/>
              <a:ahLst/>
              <a:cxnLst/>
              <a:rect l="l" t="t" r="r" b="b"/>
              <a:pathLst>
                <a:path w="62405" h="24051" extrusionOk="0">
                  <a:moveTo>
                    <a:pt x="1" y="1"/>
                  </a:moveTo>
                  <a:lnTo>
                    <a:pt x="13707" y="24051"/>
                  </a:lnTo>
                  <a:lnTo>
                    <a:pt x="48400" y="24051"/>
                  </a:lnTo>
                  <a:lnTo>
                    <a:pt x="62404"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61" name="Google Shape;361;p23"/>
          <p:cNvGrpSpPr/>
          <p:nvPr/>
        </p:nvGrpSpPr>
        <p:grpSpPr>
          <a:xfrm>
            <a:off x="3511159" y="3482811"/>
            <a:ext cx="768256" cy="548927"/>
            <a:chOff x="6411324" y="3799152"/>
            <a:chExt cx="768256" cy="548927"/>
          </a:xfrm>
        </p:grpSpPr>
        <p:sp>
          <p:nvSpPr>
            <p:cNvPr id="356" name="Google Shape;356;p23"/>
            <p:cNvSpPr/>
            <p:nvPr/>
          </p:nvSpPr>
          <p:spPr>
            <a:xfrm>
              <a:off x="6700202" y="3978365"/>
              <a:ext cx="190500" cy="19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411324" y="3799152"/>
              <a:ext cx="768256" cy="548927"/>
            </a:xfrm>
            <a:custGeom>
              <a:avLst/>
              <a:gdLst/>
              <a:ahLst/>
              <a:cxnLst/>
              <a:rect l="l" t="t" r="r" b="b"/>
              <a:pathLst>
                <a:path w="38056" h="24052" extrusionOk="0">
                  <a:moveTo>
                    <a:pt x="1" y="1"/>
                  </a:moveTo>
                  <a:lnTo>
                    <a:pt x="13926" y="24051"/>
                  </a:lnTo>
                  <a:lnTo>
                    <a:pt x="24091" y="24051"/>
                  </a:lnTo>
                  <a:lnTo>
                    <a:pt x="38055" y="1"/>
                  </a:lnTo>
                  <a:close/>
                </a:path>
              </a:pathLst>
            </a:cu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sp>
        <p:nvSpPr>
          <p:cNvPr id="349" name="Google Shape;349;p23"/>
          <p:cNvSpPr txBox="1"/>
          <p:nvPr/>
        </p:nvSpPr>
        <p:spPr>
          <a:xfrm>
            <a:off x="1169023" y="2111305"/>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err="1">
                <a:solidFill>
                  <a:schemeClr val="lt2"/>
                </a:solidFill>
                <a:latin typeface="Fira Sans Condensed"/>
                <a:ea typeface="Fira Sans Condensed"/>
                <a:cs typeface="Fira Sans Condensed"/>
                <a:sym typeface="Fira Sans Condensed"/>
              </a:rPr>
              <a:t>Xử</a:t>
            </a:r>
            <a:r>
              <a:rPr lang="en-US" sz="1600" b="1" dirty="0">
                <a:solidFill>
                  <a:schemeClr val="lt2"/>
                </a:solidFill>
                <a:latin typeface="Fira Sans Condensed"/>
                <a:ea typeface="Fira Sans Condensed"/>
                <a:cs typeface="Fira Sans Condensed"/>
                <a:sym typeface="Fira Sans Condensed"/>
              </a:rPr>
              <a:t> </a:t>
            </a:r>
            <a:r>
              <a:rPr lang="en-US" sz="1600" b="1" dirty="0" err="1">
                <a:solidFill>
                  <a:schemeClr val="lt2"/>
                </a:solidFill>
                <a:latin typeface="Fira Sans Condensed"/>
                <a:ea typeface="Fira Sans Condensed"/>
                <a:cs typeface="Fira Sans Condensed"/>
                <a:sym typeface="Fira Sans Condensed"/>
              </a:rPr>
              <a:t>lý</a:t>
            </a:r>
            <a:r>
              <a:rPr lang="en-US" sz="1600" b="1" dirty="0">
                <a:solidFill>
                  <a:schemeClr val="lt2"/>
                </a:solidFill>
                <a:latin typeface="Fira Sans Condensed"/>
                <a:ea typeface="Fira Sans Condensed"/>
                <a:cs typeface="Fira Sans Condensed"/>
                <a:sym typeface="Fira Sans Condensed"/>
              </a:rPr>
              <a:t> </a:t>
            </a:r>
            <a:r>
              <a:rPr lang="en-US" sz="1600" b="1" dirty="0" err="1">
                <a:solidFill>
                  <a:schemeClr val="lt2"/>
                </a:solidFill>
                <a:latin typeface="Fira Sans Condensed"/>
                <a:ea typeface="Fira Sans Condensed"/>
                <a:cs typeface="Fira Sans Condensed"/>
                <a:sym typeface="Fira Sans Condensed"/>
              </a:rPr>
              <a:t>kiến</a:t>
            </a:r>
            <a:r>
              <a:rPr lang="en-US" sz="1600" b="1" dirty="0">
                <a:solidFill>
                  <a:schemeClr val="lt2"/>
                </a:solidFill>
                <a:latin typeface="Fira Sans Condensed"/>
                <a:ea typeface="Fira Sans Condensed"/>
                <a:cs typeface="Fira Sans Condensed"/>
                <a:sym typeface="Fira Sans Condensed"/>
              </a:rPr>
              <a:t> </a:t>
            </a:r>
            <a:r>
              <a:rPr lang="en-US" sz="1600" b="1" dirty="0" err="1">
                <a:solidFill>
                  <a:schemeClr val="lt2"/>
                </a:solidFill>
                <a:latin typeface="Fira Sans Condensed"/>
                <a:ea typeface="Fira Sans Condensed"/>
                <a:cs typeface="Fira Sans Condensed"/>
                <a:sym typeface="Fira Sans Condensed"/>
              </a:rPr>
              <a:t>thức</a:t>
            </a:r>
            <a:endParaRPr sz="1600" b="1" dirty="0">
              <a:solidFill>
                <a:schemeClr val="lt2"/>
              </a:solidFill>
              <a:latin typeface="Fira Sans Condensed"/>
              <a:ea typeface="Fira Sans Condensed"/>
              <a:cs typeface="Fira Sans Condensed"/>
              <a:sym typeface="Fira Sans Condensed"/>
            </a:endParaRPr>
          </a:p>
        </p:txBody>
      </p:sp>
      <p:sp>
        <p:nvSpPr>
          <p:cNvPr id="355" name="Google Shape;355;p23"/>
          <p:cNvSpPr txBox="1"/>
          <p:nvPr/>
        </p:nvSpPr>
        <p:spPr>
          <a:xfrm>
            <a:off x="1178113" y="3525634"/>
            <a:ext cx="1477800" cy="484500"/>
          </a:xfrm>
          <a:prstGeom prst="rect">
            <a:avLst/>
          </a:prstGeom>
          <a:noFill/>
          <a:ln>
            <a:noFill/>
          </a:ln>
        </p:spPr>
        <p:txBody>
          <a:bodyPr spcFirstLastPara="1" wrap="square" lIns="91425" tIns="91425" rIns="91425" bIns="91425" anchor="ctr" anchorCtr="0">
            <a:noAutofit/>
          </a:bodyPr>
          <a:lstStyle/>
          <a:p>
            <a:pPr lvl="0" algn="ctr"/>
            <a:r>
              <a:rPr lang="en-US" sz="1600" b="1" dirty="0">
                <a:solidFill>
                  <a:schemeClr val="tx2"/>
                </a:solidFill>
              </a:rPr>
              <a:t>Thu </a:t>
            </a:r>
            <a:r>
              <a:rPr lang="en-US" sz="1600" b="1" dirty="0" err="1">
                <a:solidFill>
                  <a:schemeClr val="tx2"/>
                </a:solidFill>
              </a:rPr>
              <a:t>thập</a:t>
            </a:r>
            <a:r>
              <a:rPr lang="en-US" sz="1600" b="1" dirty="0">
                <a:solidFill>
                  <a:schemeClr val="tx2"/>
                </a:solidFill>
              </a:rPr>
              <a:t> </a:t>
            </a:r>
            <a:r>
              <a:rPr lang="en-US" sz="1600" b="1" dirty="0" err="1">
                <a:solidFill>
                  <a:schemeClr val="tx2"/>
                </a:solidFill>
              </a:rPr>
              <a:t>dữ</a:t>
            </a:r>
            <a:r>
              <a:rPr lang="en-US" sz="1600" b="1" dirty="0">
                <a:solidFill>
                  <a:schemeClr val="tx2"/>
                </a:solidFill>
              </a:rPr>
              <a:t> </a:t>
            </a:r>
            <a:r>
              <a:rPr lang="en-US" sz="1600" b="1" dirty="0" err="1">
                <a:solidFill>
                  <a:schemeClr val="tx2"/>
                </a:solidFill>
              </a:rPr>
              <a:t>liệu</a:t>
            </a:r>
            <a:endParaRPr sz="1600" b="1" dirty="0">
              <a:solidFill>
                <a:schemeClr val="tx2"/>
              </a:solidFill>
              <a:latin typeface="Fira Sans Condensed"/>
              <a:ea typeface="Fira Sans Condensed"/>
              <a:cs typeface="Fira Sans Condensed"/>
              <a:sym typeface="Fira Sans Condensed"/>
            </a:endParaRPr>
          </a:p>
        </p:txBody>
      </p:sp>
      <p:sp>
        <p:nvSpPr>
          <p:cNvPr id="352" name="Google Shape;352;p23"/>
          <p:cNvSpPr txBox="1"/>
          <p:nvPr/>
        </p:nvSpPr>
        <p:spPr>
          <a:xfrm>
            <a:off x="1165862" y="2850686"/>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err="1">
                <a:solidFill>
                  <a:schemeClr val="lt2"/>
                </a:solidFill>
                <a:latin typeface="Fira Sans Condensed"/>
                <a:ea typeface="Fira Sans Condensed"/>
                <a:cs typeface="Fira Sans Condensed"/>
                <a:sym typeface="Fira Sans Condensed"/>
              </a:rPr>
              <a:t>Tiếp</a:t>
            </a:r>
            <a:r>
              <a:rPr lang="en-US" sz="1600" b="1" dirty="0">
                <a:solidFill>
                  <a:schemeClr val="lt2"/>
                </a:solidFill>
                <a:latin typeface="Fira Sans Condensed"/>
                <a:ea typeface="Fira Sans Condensed"/>
                <a:cs typeface="Fira Sans Condensed"/>
                <a:sym typeface="Fira Sans Condensed"/>
              </a:rPr>
              <a:t> </a:t>
            </a:r>
            <a:r>
              <a:rPr lang="en-US" sz="1600" b="1" dirty="0" err="1">
                <a:solidFill>
                  <a:schemeClr val="lt2"/>
                </a:solidFill>
                <a:latin typeface="Fira Sans Condensed"/>
                <a:ea typeface="Fira Sans Condensed"/>
                <a:cs typeface="Fira Sans Condensed"/>
                <a:sym typeface="Fira Sans Condensed"/>
              </a:rPr>
              <a:t>nhận</a:t>
            </a:r>
            <a:r>
              <a:rPr lang="en-US" sz="1600" b="1" dirty="0">
                <a:solidFill>
                  <a:schemeClr val="lt2"/>
                </a:solidFill>
                <a:latin typeface="Fira Sans Condensed"/>
                <a:ea typeface="Fira Sans Condensed"/>
                <a:cs typeface="Fira Sans Condensed"/>
                <a:sym typeface="Fira Sans Condensed"/>
              </a:rPr>
              <a:t> </a:t>
            </a:r>
            <a:r>
              <a:rPr lang="en-US" sz="1600" b="1" dirty="0" err="1">
                <a:solidFill>
                  <a:schemeClr val="lt2"/>
                </a:solidFill>
                <a:latin typeface="Fira Sans Condensed"/>
                <a:ea typeface="Fira Sans Condensed"/>
                <a:cs typeface="Fira Sans Condensed"/>
                <a:sym typeface="Fira Sans Condensed"/>
              </a:rPr>
              <a:t>kiến</a:t>
            </a:r>
            <a:r>
              <a:rPr lang="en-US" sz="1600" b="1" dirty="0">
                <a:solidFill>
                  <a:schemeClr val="lt2"/>
                </a:solidFill>
                <a:latin typeface="Fira Sans Condensed"/>
                <a:ea typeface="Fira Sans Condensed"/>
                <a:cs typeface="Fira Sans Condensed"/>
                <a:sym typeface="Fira Sans Condensed"/>
              </a:rPr>
              <a:t> </a:t>
            </a:r>
            <a:r>
              <a:rPr lang="en-US" sz="1600" b="1" dirty="0" err="1">
                <a:solidFill>
                  <a:schemeClr val="lt2"/>
                </a:solidFill>
                <a:latin typeface="Fira Sans Condensed"/>
                <a:ea typeface="Fira Sans Condensed"/>
                <a:cs typeface="Fira Sans Condensed"/>
                <a:sym typeface="Fira Sans Condensed"/>
              </a:rPr>
              <a:t>thức</a:t>
            </a:r>
            <a:r>
              <a:rPr lang="en-US" sz="1600" b="1" dirty="0">
                <a:solidFill>
                  <a:schemeClr val="lt2"/>
                </a:solidFill>
                <a:latin typeface="Fira Sans Condensed"/>
                <a:ea typeface="Fira Sans Condensed"/>
                <a:cs typeface="Fira Sans Condensed"/>
                <a:sym typeface="Fira Sans Condensed"/>
              </a:rPr>
              <a:t> </a:t>
            </a:r>
            <a:endParaRPr sz="1600" b="1" dirty="0">
              <a:solidFill>
                <a:schemeClr val="lt2"/>
              </a:solidFill>
              <a:latin typeface="Fira Sans Condensed"/>
              <a:ea typeface="Fira Sans Condensed"/>
              <a:cs typeface="Fira Sans Condensed"/>
              <a:sym typeface="Fira Sans Condensed"/>
            </a:endParaRPr>
          </a:p>
        </p:txBody>
      </p:sp>
      <p:grpSp>
        <p:nvGrpSpPr>
          <p:cNvPr id="53" name="Google Shape;634;p28">
            <a:extLst>
              <a:ext uri="{FF2B5EF4-FFF2-40B4-BE49-F238E27FC236}">
                <a16:creationId xmlns:a16="http://schemas.microsoft.com/office/drawing/2014/main" id="{934BC311-9389-4396-A5A8-F35D627CD486}"/>
              </a:ext>
            </a:extLst>
          </p:cNvPr>
          <p:cNvGrpSpPr/>
          <p:nvPr/>
        </p:nvGrpSpPr>
        <p:grpSpPr>
          <a:xfrm>
            <a:off x="692818" y="3515025"/>
            <a:ext cx="456170" cy="484501"/>
            <a:chOff x="4667216" y="2915382"/>
            <a:chExt cx="320273" cy="318395"/>
          </a:xfrm>
        </p:grpSpPr>
        <p:sp>
          <p:nvSpPr>
            <p:cNvPr id="54" name="Google Shape;635;p28">
              <a:extLst>
                <a:ext uri="{FF2B5EF4-FFF2-40B4-BE49-F238E27FC236}">
                  <a16:creationId xmlns:a16="http://schemas.microsoft.com/office/drawing/2014/main" id="{112D5D2D-DF65-4327-A7E2-A142B2F530FF}"/>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6;p28">
              <a:extLst>
                <a:ext uri="{FF2B5EF4-FFF2-40B4-BE49-F238E27FC236}">
                  <a16:creationId xmlns:a16="http://schemas.microsoft.com/office/drawing/2014/main" id="{B201D6CB-DE90-4E2E-BD11-5EEE8AEF034A}"/>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7;p28">
              <a:extLst>
                <a:ext uri="{FF2B5EF4-FFF2-40B4-BE49-F238E27FC236}">
                  <a16:creationId xmlns:a16="http://schemas.microsoft.com/office/drawing/2014/main" id="{7B3B8510-E1C8-4A57-B112-768EC0AB1273}"/>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638;p28">
              <a:extLst>
                <a:ext uri="{FF2B5EF4-FFF2-40B4-BE49-F238E27FC236}">
                  <a16:creationId xmlns:a16="http://schemas.microsoft.com/office/drawing/2014/main" id="{19D034EE-0A56-474D-B050-41BD6D62C56F}"/>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10;p39">
            <a:extLst>
              <a:ext uri="{FF2B5EF4-FFF2-40B4-BE49-F238E27FC236}">
                <a16:creationId xmlns:a16="http://schemas.microsoft.com/office/drawing/2014/main" id="{F09EEE19-91A3-4421-9702-0065CEF99C6E}"/>
              </a:ext>
            </a:extLst>
          </p:cNvPr>
          <p:cNvSpPr/>
          <p:nvPr/>
        </p:nvSpPr>
        <p:spPr>
          <a:xfrm>
            <a:off x="720100" y="2128805"/>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8;p18">
            <a:extLst>
              <a:ext uri="{FF2B5EF4-FFF2-40B4-BE49-F238E27FC236}">
                <a16:creationId xmlns:a16="http://schemas.microsoft.com/office/drawing/2014/main" id="{F294F35F-20DC-4BBB-9000-93F4856B3E17}"/>
              </a:ext>
            </a:extLst>
          </p:cNvPr>
          <p:cNvSpPr/>
          <p:nvPr/>
        </p:nvSpPr>
        <p:spPr>
          <a:xfrm>
            <a:off x="725975" y="2686689"/>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2" name="Picture 81">
            <a:extLst>
              <a:ext uri="{FF2B5EF4-FFF2-40B4-BE49-F238E27FC236}">
                <a16:creationId xmlns:a16="http://schemas.microsoft.com/office/drawing/2014/main" id="{AA36A9FF-B607-4484-B864-12DB1AFF325E}"/>
              </a:ext>
            </a:extLst>
          </p:cNvPr>
          <p:cNvPicPr>
            <a:picLocks noChangeAspect="1"/>
          </p:cNvPicPr>
          <p:nvPr/>
        </p:nvPicPr>
        <p:blipFill>
          <a:blip r:embed="rId3"/>
          <a:stretch>
            <a:fillRect/>
          </a:stretch>
        </p:blipFill>
        <p:spPr>
          <a:xfrm>
            <a:off x="5067245" y="1135073"/>
            <a:ext cx="3771900" cy="3431225"/>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lvl="0"/>
            <a:r>
              <a:rPr lang="vi-VN" dirty="0"/>
              <a:t>Cơ chế tiếp nhận và xử lý kiến thức</a:t>
            </a:r>
            <a:endParaRPr dirty="0"/>
          </a:p>
        </p:txBody>
      </p:sp>
      <p:sp>
        <p:nvSpPr>
          <p:cNvPr id="482" name="Google Shape;482;p25"/>
          <p:cNvSpPr txBox="1"/>
          <p:nvPr/>
        </p:nvSpPr>
        <p:spPr>
          <a:xfrm>
            <a:off x="3397606" y="1396924"/>
            <a:ext cx="32826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2400" b="1" dirty="0">
                <a:solidFill>
                  <a:schemeClr val="lt2"/>
                </a:solidFill>
                <a:latin typeface="Rajdhani"/>
                <a:ea typeface="Rajdhani"/>
                <a:cs typeface="Rajdhani"/>
                <a:sym typeface="Rajdhani"/>
              </a:rPr>
              <a:t>Thu </a:t>
            </a:r>
            <a:r>
              <a:rPr lang="en-US" sz="2400" b="1" dirty="0" err="1">
                <a:solidFill>
                  <a:schemeClr val="lt2"/>
                </a:solidFill>
                <a:latin typeface="Rajdhani"/>
                <a:ea typeface="Rajdhani"/>
                <a:cs typeface="Rajdhani"/>
                <a:sym typeface="Rajdhani"/>
              </a:rPr>
              <a:t>thập</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dữ</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liệu</a:t>
            </a:r>
            <a:endParaRPr sz="2400" b="1" dirty="0">
              <a:solidFill>
                <a:schemeClr val="lt2"/>
              </a:solidFill>
              <a:latin typeface="Rajdhani"/>
              <a:ea typeface="Rajdhani"/>
              <a:cs typeface="Rajdhani"/>
              <a:sym typeface="Rajdhani"/>
            </a:endParaRPr>
          </a:p>
        </p:txBody>
      </p:sp>
      <p:sp>
        <p:nvSpPr>
          <p:cNvPr id="483" name="Google Shape;483;p25"/>
          <p:cNvSpPr txBox="1"/>
          <p:nvPr/>
        </p:nvSpPr>
        <p:spPr>
          <a:xfrm>
            <a:off x="4704872" y="1964893"/>
            <a:ext cx="3280200" cy="938100"/>
          </a:xfrm>
          <a:prstGeom prst="rect">
            <a:avLst/>
          </a:prstGeom>
          <a:noFill/>
          <a:ln>
            <a:noFill/>
          </a:ln>
        </p:spPr>
        <p:txBody>
          <a:bodyPr spcFirstLastPara="1" wrap="square" lIns="91425" tIns="91425" rIns="91425" bIns="91425" anchor="t" anchorCtr="0">
            <a:noAutofit/>
          </a:bodyPr>
          <a:lstStyle/>
          <a:p>
            <a:pPr lvl="0"/>
            <a:r>
              <a:rPr lang="vi-VN" dirty="0">
                <a:solidFill>
                  <a:schemeClr val="tx2"/>
                </a:solidFill>
              </a:rPr>
              <a:t>Quá trình xử lý tiền xử dữ lý liệu: Trước khi sử dụng, dữ liệu phải được làm sạch, chuẩn hóa và xử lý tiền để đảm bảo chất lượng. Quá trình này bao gồm việc loại bỏ nhiễu dữ liệu, xử lý thiếu dữ liệu và biến đổi dữ liệu thành dạng mà AI hệ thống có thể hiểu</a:t>
            </a:r>
            <a:endParaRPr lang="en" dirty="0">
              <a:solidFill>
                <a:schemeClr val="lt2"/>
              </a:solidFill>
              <a:latin typeface="Fira Sans Condensed"/>
              <a:ea typeface="Fira Sans Condensed"/>
              <a:cs typeface="Fira Sans Condensed"/>
              <a:sym typeface="Fira Sans Condensed"/>
            </a:endParaRPr>
          </a:p>
        </p:txBody>
      </p:sp>
      <p:sp>
        <p:nvSpPr>
          <p:cNvPr id="488" name="Google Shape;488;p25"/>
          <p:cNvSpPr txBox="1"/>
          <p:nvPr/>
        </p:nvSpPr>
        <p:spPr>
          <a:xfrm>
            <a:off x="1081831" y="1964893"/>
            <a:ext cx="3280200" cy="347400"/>
          </a:xfrm>
          <a:prstGeom prst="rect">
            <a:avLst/>
          </a:prstGeom>
          <a:noFill/>
          <a:ln>
            <a:noFill/>
          </a:ln>
        </p:spPr>
        <p:txBody>
          <a:bodyPr spcFirstLastPara="1" wrap="square" lIns="91425" tIns="91425" rIns="91425" bIns="91425" anchor="t" anchorCtr="0">
            <a:noAutofit/>
          </a:bodyPr>
          <a:lstStyle/>
          <a:p>
            <a:r>
              <a:rPr lang="vi-VN" dirty="0">
                <a:solidFill>
                  <a:schemeClr val="tx2"/>
                </a:solidFill>
              </a:rPr>
              <a:t>Nguồn Dữ liệu: Hệ thống AI thu thập dữ liệu từ nhiều nguồn khác nhau như cơ sở dữ liệu, cảm biến, mạng xã hội, hình ảnh, âm thanh và văn bản.</a:t>
            </a:r>
          </a:p>
          <a:p>
            <a:br>
              <a:rPr lang="vi-VN" dirty="0"/>
            </a:br>
            <a:endParaRPr dirty="0">
              <a:solidFill>
                <a:schemeClr val="lt2"/>
              </a:solidFill>
              <a:latin typeface="Fira Sans Condensed"/>
              <a:ea typeface="Fira Sans Condensed"/>
              <a:cs typeface="Fira Sans Condensed"/>
              <a:sym typeface="Fira Sans Condensed"/>
            </a:endParaRPr>
          </a:p>
        </p:txBody>
      </p:sp>
      <p:sp>
        <p:nvSpPr>
          <p:cNvPr id="2" name="Rectangle 1">
            <a:extLst>
              <a:ext uri="{FF2B5EF4-FFF2-40B4-BE49-F238E27FC236}">
                <a16:creationId xmlns:a16="http://schemas.microsoft.com/office/drawing/2014/main" id="{1CDD17DB-01D3-4CAD-AFD9-2971A16FE71E}"/>
              </a:ext>
            </a:extLst>
          </p:cNvPr>
          <p:cNvSpPr/>
          <p:nvPr/>
        </p:nvSpPr>
        <p:spPr>
          <a:xfrm>
            <a:off x="263160" y="1802309"/>
            <a:ext cx="3623041" cy="892552"/>
          </a:xfrm>
          <a:prstGeom prst="rect">
            <a:avLst/>
          </a:prstGeom>
        </p:spPr>
        <p:txBody>
          <a:bodyPr wrap="square">
            <a:spAutoFit/>
          </a:bodyPr>
          <a:lstStyle/>
          <a:p>
            <a:pPr marL="989990">
              <a:spcBef>
                <a:spcPts val="1200"/>
              </a:spcBef>
              <a:spcAft>
                <a:spcPts val="1200"/>
              </a:spcAft>
            </a:pPr>
            <a:endParaRPr lang="en-US" dirty="0">
              <a:solidFill>
                <a:schemeClr val="tx2"/>
              </a:solidFill>
              <a:latin typeface="Arial" panose="020B0604020202020204" pitchFamily="34" charset="0"/>
            </a:endParaRPr>
          </a:p>
          <a:p>
            <a:br>
              <a:rPr lang="vi-VN" dirty="0"/>
            </a:b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lvl="0"/>
            <a:r>
              <a:rPr lang="vi-VN" dirty="0"/>
              <a:t>Cơ chế tiếp nhận và xử lý kiến thức</a:t>
            </a:r>
            <a:endParaRPr dirty="0"/>
          </a:p>
        </p:txBody>
      </p:sp>
      <p:pic>
        <p:nvPicPr>
          <p:cNvPr id="495" name="Google Shape;495;p26"/>
          <p:cNvPicPr preferRelativeResize="0"/>
          <p:nvPr/>
        </p:nvPicPr>
        <p:blipFill>
          <a:blip r:embed="rId3">
            <a:alphaModFix/>
          </a:blip>
          <a:stretch>
            <a:fillRect/>
          </a:stretch>
        </p:blipFill>
        <p:spPr>
          <a:xfrm>
            <a:off x="7386638" y="110160"/>
            <a:ext cx="1757362" cy="1284137"/>
          </a:xfrm>
          <a:prstGeom prst="rect">
            <a:avLst/>
          </a:prstGeom>
          <a:noFill/>
          <a:ln>
            <a:noFill/>
          </a:ln>
        </p:spPr>
      </p:pic>
      <p:sp>
        <p:nvSpPr>
          <p:cNvPr id="496" name="Google Shape;496;p26"/>
          <p:cNvSpPr txBox="1"/>
          <p:nvPr/>
        </p:nvSpPr>
        <p:spPr>
          <a:xfrm>
            <a:off x="3138131" y="892661"/>
            <a:ext cx="3076931" cy="71850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dirty="0" err="1">
                <a:solidFill>
                  <a:schemeClr val="lt2"/>
                </a:solidFill>
                <a:latin typeface="Rajdhani"/>
                <a:ea typeface="Rajdhani"/>
                <a:cs typeface="Rajdhani"/>
                <a:sym typeface="Rajdhani"/>
              </a:rPr>
              <a:t>Tiếp</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nhận</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kiến</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thức</a:t>
            </a:r>
            <a:endParaRPr sz="2400" b="1" dirty="0">
              <a:solidFill>
                <a:schemeClr val="lt2"/>
              </a:solidFill>
              <a:latin typeface="Rajdhani"/>
              <a:ea typeface="Rajdhani"/>
              <a:cs typeface="Rajdhani"/>
              <a:sym typeface="Rajdhani"/>
            </a:endParaRPr>
          </a:p>
        </p:txBody>
      </p:sp>
      <p:sp>
        <p:nvSpPr>
          <p:cNvPr id="29" name="Google Shape;682;p29">
            <a:extLst>
              <a:ext uri="{FF2B5EF4-FFF2-40B4-BE49-F238E27FC236}">
                <a16:creationId xmlns:a16="http://schemas.microsoft.com/office/drawing/2014/main" id="{ED9AAB93-DB6F-450C-A262-8411CB29CF13}"/>
              </a:ext>
            </a:extLst>
          </p:cNvPr>
          <p:cNvSpPr txBox="1"/>
          <p:nvPr/>
        </p:nvSpPr>
        <p:spPr>
          <a:xfrm>
            <a:off x="920066" y="1611162"/>
            <a:ext cx="2018100" cy="674975"/>
          </a:xfrm>
          <a:prstGeom prst="rect">
            <a:avLst/>
          </a:prstGeom>
          <a:noFill/>
          <a:ln>
            <a:noFill/>
          </a:ln>
        </p:spPr>
        <p:txBody>
          <a:bodyPr spcFirstLastPara="1" wrap="square" lIns="91425" tIns="91425" rIns="91425" bIns="91425" anchor="ctr" anchorCtr="0">
            <a:noAutofit/>
          </a:bodyPr>
          <a:lstStyle/>
          <a:p>
            <a:pPr lvl="0" algn="ctr"/>
            <a:r>
              <a:rPr lang="en-US" dirty="0" err="1">
                <a:solidFill>
                  <a:schemeClr val="tx2"/>
                </a:solidFill>
              </a:rPr>
              <a:t>Học</a:t>
            </a:r>
            <a:r>
              <a:rPr lang="en-US" dirty="0">
                <a:solidFill>
                  <a:schemeClr val="tx2"/>
                </a:solidFill>
              </a:rPr>
              <a:t> </a:t>
            </a:r>
            <a:r>
              <a:rPr lang="en-US" dirty="0" err="1">
                <a:solidFill>
                  <a:schemeClr val="tx2"/>
                </a:solidFill>
              </a:rPr>
              <a:t>Có</a:t>
            </a:r>
            <a:r>
              <a:rPr lang="en-US" dirty="0">
                <a:solidFill>
                  <a:schemeClr val="tx2"/>
                </a:solidFill>
              </a:rPr>
              <a:t> </a:t>
            </a:r>
            <a:r>
              <a:rPr lang="en-US" dirty="0" err="1">
                <a:solidFill>
                  <a:schemeClr val="tx2"/>
                </a:solidFill>
              </a:rPr>
              <a:t>Giám</a:t>
            </a:r>
            <a:r>
              <a:rPr lang="en-US" dirty="0">
                <a:solidFill>
                  <a:schemeClr val="tx2"/>
                </a:solidFill>
              </a:rPr>
              <a:t> </a:t>
            </a:r>
            <a:r>
              <a:rPr lang="en-US" dirty="0" err="1">
                <a:solidFill>
                  <a:schemeClr val="tx2"/>
                </a:solidFill>
              </a:rPr>
              <a:t>Sát</a:t>
            </a:r>
            <a:r>
              <a:rPr lang="en-US" dirty="0">
                <a:solidFill>
                  <a:schemeClr val="tx2"/>
                </a:solidFill>
              </a:rPr>
              <a:t> (Supervised Learning)</a:t>
            </a:r>
            <a:endParaRPr dirty="0">
              <a:solidFill>
                <a:schemeClr val="tx2"/>
              </a:solidFill>
              <a:latin typeface="Fira Sans Condensed"/>
              <a:ea typeface="Fira Sans Condensed"/>
              <a:cs typeface="Fira Sans Condensed"/>
              <a:sym typeface="Fira Sans Condensed"/>
            </a:endParaRPr>
          </a:p>
        </p:txBody>
      </p:sp>
      <p:sp>
        <p:nvSpPr>
          <p:cNvPr id="31" name="Google Shape;682;p29">
            <a:extLst>
              <a:ext uri="{FF2B5EF4-FFF2-40B4-BE49-F238E27FC236}">
                <a16:creationId xmlns:a16="http://schemas.microsoft.com/office/drawing/2014/main" id="{A90E34BB-2BB5-4646-A456-DFE21ADC1A69}"/>
              </a:ext>
            </a:extLst>
          </p:cNvPr>
          <p:cNvSpPr txBox="1"/>
          <p:nvPr/>
        </p:nvSpPr>
        <p:spPr>
          <a:xfrm>
            <a:off x="894050" y="2519876"/>
            <a:ext cx="2018100" cy="674975"/>
          </a:xfrm>
          <a:prstGeom prst="rect">
            <a:avLst/>
          </a:prstGeom>
          <a:noFill/>
          <a:ln>
            <a:noFill/>
          </a:ln>
        </p:spPr>
        <p:txBody>
          <a:bodyPr spcFirstLastPara="1" wrap="square" lIns="91425" tIns="91425" rIns="91425" bIns="91425" anchor="ctr" anchorCtr="0">
            <a:noAutofit/>
          </a:bodyPr>
          <a:lstStyle/>
          <a:p>
            <a:pPr lvl="0" algn="ctr"/>
            <a:r>
              <a:rPr lang="vi-VN" dirty="0">
                <a:solidFill>
                  <a:schemeClr val="tx2"/>
                </a:solidFill>
              </a:rPr>
              <a:t>Hệ thống AI học từ các ví dụ đã được gắn nhãn, tức là dữ liệu đầu vào có kèm theo kết quả mong đợi.</a:t>
            </a:r>
            <a:endParaRPr dirty="0">
              <a:solidFill>
                <a:schemeClr val="tx2"/>
              </a:solidFill>
              <a:latin typeface="Fira Sans Condensed"/>
              <a:ea typeface="Fira Sans Condensed"/>
              <a:cs typeface="Fira Sans Condensed"/>
              <a:sym typeface="Fira Sans Condensed"/>
            </a:endParaRPr>
          </a:p>
        </p:txBody>
      </p:sp>
      <p:sp>
        <p:nvSpPr>
          <p:cNvPr id="32" name="Google Shape;682;p29">
            <a:extLst>
              <a:ext uri="{FF2B5EF4-FFF2-40B4-BE49-F238E27FC236}">
                <a16:creationId xmlns:a16="http://schemas.microsoft.com/office/drawing/2014/main" id="{32E84425-50D1-423B-A2A6-F628B6AC5EAF}"/>
              </a:ext>
            </a:extLst>
          </p:cNvPr>
          <p:cNvSpPr txBox="1"/>
          <p:nvPr/>
        </p:nvSpPr>
        <p:spPr>
          <a:xfrm>
            <a:off x="671978" y="3687114"/>
            <a:ext cx="2366000" cy="758895"/>
          </a:xfrm>
          <a:prstGeom prst="rect">
            <a:avLst/>
          </a:prstGeom>
          <a:noFill/>
          <a:ln>
            <a:noFill/>
          </a:ln>
        </p:spPr>
        <p:txBody>
          <a:bodyPr spcFirstLastPara="1" wrap="square" lIns="91425" tIns="91425" rIns="91425" bIns="91425" anchor="ctr" anchorCtr="0">
            <a:noAutofit/>
          </a:bodyPr>
          <a:lstStyle/>
          <a:p>
            <a:pPr lvl="0" algn="ctr"/>
            <a:r>
              <a:rPr lang="vi-VN" dirty="0">
                <a:solidFill>
                  <a:schemeClr val="tx2"/>
                </a:solidFill>
              </a:rPr>
              <a:t>Ví dụ: Phân loại email thành thư rác hoặc không rác dựa trên các ví dụ đã được gắn nhãn.</a:t>
            </a:r>
            <a:endParaRPr dirty="0">
              <a:solidFill>
                <a:schemeClr val="tx2"/>
              </a:solidFill>
              <a:latin typeface="Fira Sans Condensed"/>
              <a:ea typeface="Fira Sans Condensed"/>
              <a:cs typeface="Fira Sans Condensed"/>
              <a:sym typeface="Fira Sans Condensed"/>
            </a:endParaRPr>
          </a:p>
        </p:txBody>
      </p:sp>
      <p:sp>
        <p:nvSpPr>
          <p:cNvPr id="33" name="Google Shape;682;p29">
            <a:extLst>
              <a:ext uri="{FF2B5EF4-FFF2-40B4-BE49-F238E27FC236}">
                <a16:creationId xmlns:a16="http://schemas.microsoft.com/office/drawing/2014/main" id="{96A82CAA-59A7-4599-8F7C-E8B9AA1DE9CC}"/>
              </a:ext>
            </a:extLst>
          </p:cNvPr>
          <p:cNvSpPr txBox="1"/>
          <p:nvPr/>
        </p:nvSpPr>
        <p:spPr>
          <a:xfrm>
            <a:off x="3553247" y="1611162"/>
            <a:ext cx="2018100" cy="674975"/>
          </a:xfrm>
          <a:prstGeom prst="rect">
            <a:avLst/>
          </a:prstGeom>
          <a:noFill/>
          <a:ln>
            <a:noFill/>
          </a:ln>
        </p:spPr>
        <p:txBody>
          <a:bodyPr spcFirstLastPara="1" wrap="square" lIns="91425" tIns="91425" rIns="91425" bIns="91425" anchor="ctr" anchorCtr="0">
            <a:noAutofit/>
          </a:bodyPr>
          <a:lstStyle/>
          <a:p>
            <a:pPr lvl="0" algn="ctr"/>
            <a:r>
              <a:rPr lang="en-US" dirty="0" err="1">
                <a:solidFill>
                  <a:schemeClr val="tx2"/>
                </a:solidFill>
              </a:rPr>
              <a:t>Học</a:t>
            </a:r>
            <a:r>
              <a:rPr lang="en-US" dirty="0">
                <a:solidFill>
                  <a:schemeClr val="tx2"/>
                </a:solidFill>
              </a:rPr>
              <a:t> </a:t>
            </a:r>
            <a:r>
              <a:rPr lang="en-US" dirty="0" err="1">
                <a:solidFill>
                  <a:schemeClr val="tx2"/>
                </a:solidFill>
              </a:rPr>
              <a:t>Không</a:t>
            </a:r>
            <a:r>
              <a:rPr lang="en-US" dirty="0">
                <a:solidFill>
                  <a:schemeClr val="tx2"/>
                </a:solidFill>
              </a:rPr>
              <a:t> </a:t>
            </a:r>
            <a:r>
              <a:rPr lang="en-US" dirty="0" err="1">
                <a:solidFill>
                  <a:schemeClr val="tx2"/>
                </a:solidFill>
              </a:rPr>
              <a:t>Giám</a:t>
            </a:r>
            <a:r>
              <a:rPr lang="en-US" dirty="0">
                <a:solidFill>
                  <a:schemeClr val="tx2"/>
                </a:solidFill>
              </a:rPr>
              <a:t> </a:t>
            </a:r>
            <a:r>
              <a:rPr lang="en-US" dirty="0" err="1">
                <a:solidFill>
                  <a:schemeClr val="tx2"/>
                </a:solidFill>
              </a:rPr>
              <a:t>Sát</a:t>
            </a:r>
            <a:r>
              <a:rPr lang="en-US" dirty="0">
                <a:solidFill>
                  <a:schemeClr val="tx2"/>
                </a:solidFill>
              </a:rPr>
              <a:t> (Unsupervised Learning)</a:t>
            </a:r>
            <a:endParaRPr dirty="0">
              <a:solidFill>
                <a:schemeClr val="tx2"/>
              </a:solidFill>
              <a:latin typeface="Fira Sans Condensed"/>
              <a:ea typeface="Fira Sans Condensed"/>
              <a:cs typeface="Fira Sans Condensed"/>
              <a:sym typeface="Fira Sans Condensed"/>
            </a:endParaRPr>
          </a:p>
        </p:txBody>
      </p:sp>
      <p:sp>
        <p:nvSpPr>
          <p:cNvPr id="35" name="Google Shape;682;p29">
            <a:extLst>
              <a:ext uri="{FF2B5EF4-FFF2-40B4-BE49-F238E27FC236}">
                <a16:creationId xmlns:a16="http://schemas.microsoft.com/office/drawing/2014/main" id="{B3C98E39-A16B-48E0-BB71-E3797F198BA1}"/>
              </a:ext>
            </a:extLst>
          </p:cNvPr>
          <p:cNvSpPr txBox="1"/>
          <p:nvPr/>
        </p:nvSpPr>
        <p:spPr>
          <a:xfrm>
            <a:off x="3553247" y="2519875"/>
            <a:ext cx="2018100" cy="674975"/>
          </a:xfrm>
          <a:prstGeom prst="rect">
            <a:avLst/>
          </a:prstGeom>
          <a:noFill/>
          <a:ln>
            <a:noFill/>
          </a:ln>
        </p:spPr>
        <p:txBody>
          <a:bodyPr spcFirstLastPara="1" wrap="square" lIns="91425" tIns="91425" rIns="91425" bIns="91425" anchor="ctr" anchorCtr="0">
            <a:noAutofit/>
          </a:bodyPr>
          <a:lstStyle/>
          <a:p>
            <a:pPr lvl="0" algn="ctr"/>
            <a:r>
              <a:rPr lang="en-US" dirty="0" err="1">
                <a:solidFill>
                  <a:schemeClr val="tx2"/>
                </a:solidFill>
              </a:rPr>
              <a:t>Hệ</a:t>
            </a:r>
            <a:r>
              <a:rPr lang="en-US" dirty="0">
                <a:solidFill>
                  <a:schemeClr val="tx2"/>
                </a:solidFill>
              </a:rPr>
              <a:t> </a:t>
            </a:r>
            <a:r>
              <a:rPr lang="en-US" dirty="0" err="1">
                <a:solidFill>
                  <a:schemeClr val="tx2"/>
                </a:solidFill>
              </a:rPr>
              <a:t>thống</a:t>
            </a:r>
            <a:r>
              <a:rPr lang="en-US" dirty="0">
                <a:solidFill>
                  <a:schemeClr val="tx2"/>
                </a:solidFill>
              </a:rPr>
              <a:t> AI </a:t>
            </a:r>
            <a:r>
              <a:rPr lang="en-US" dirty="0" err="1">
                <a:solidFill>
                  <a:schemeClr val="tx2"/>
                </a:solidFill>
              </a:rPr>
              <a:t>học</a:t>
            </a:r>
            <a:r>
              <a:rPr lang="en-US" dirty="0">
                <a:solidFill>
                  <a:schemeClr val="tx2"/>
                </a:solidFill>
              </a:rPr>
              <a:t> </a:t>
            </a:r>
            <a:r>
              <a:rPr lang="en-US" dirty="0" err="1">
                <a:solidFill>
                  <a:schemeClr val="tx2"/>
                </a:solidFill>
              </a:rPr>
              <a:t>từ</a:t>
            </a:r>
            <a:r>
              <a:rPr lang="en-US" dirty="0">
                <a:solidFill>
                  <a:schemeClr val="tx2"/>
                </a:solidFill>
              </a:rPr>
              <a:t> </a:t>
            </a:r>
            <a:r>
              <a:rPr lang="en-US" dirty="0" err="1">
                <a:solidFill>
                  <a:schemeClr val="tx2"/>
                </a:solidFill>
              </a:rPr>
              <a:t>dữ</a:t>
            </a:r>
            <a:r>
              <a:rPr lang="en-US" dirty="0">
                <a:solidFill>
                  <a:schemeClr val="tx2"/>
                </a:solidFill>
              </a:rPr>
              <a:t> </a:t>
            </a:r>
            <a:r>
              <a:rPr lang="en-US" dirty="0" err="1">
                <a:solidFill>
                  <a:schemeClr val="tx2"/>
                </a:solidFill>
              </a:rPr>
              <a:t>liệu</a:t>
            </a:r>
            <a:r>
              <a:rPr lang="en-US" dirty="0">
                <a:solidFill>
                  <a:schemeClr val="tx2"/>
                </a:solidFill>
              </a:rPr>
              <a:t> </a:t>
            </a:r>
            <a:r>
              <a:rPr lang="en-US" dirty="0" err="1">
                <a:solidFill>
                  <a:schemeClr val="tx2"/>
                </a:solidFill>
              </a:rPr>
              <a:t>không</a:t>
            </a:r>
            <a:r>
              <a:rPr lang="en-US" dirty="0">
                <a:solidFill>
                  <a:schemeClr val="tx2"/>
                </a:solidFill>
              </a:rPr>
              <a:t> </a:t>
            </a:r>
            <a:r>
              <a:rPr lang="en-US" dirty="0" err="1">
                <a:solidFill>
                  <a:schemeClr val="tx2"/>
                </a:solidFill>
              </a:rPr>
              <a:t>gắn</a:t>
            </a:r>
            <a:r>
              <a:rPr lang="en-US" dirty="0">
                <a:solidFill>
                  <a:schemeClr val="tx2"/>
                </a:solidFill>
              </a:rPr>
              <a:t> </a:t>
            </a:r>
            <a:r>
              <a:rPr lang="en-US" dirty="0" err="1">
                <a:solidFill>
                  <a:schemeClr val="tx2"/>
                </a:solidFill>
              </a:rPr>
              <a:t>nhãn</a:t>
            </a:r>
            <a:r>
              <a:rPr lang="en-US" dirty="0">
                <a:solidFill>
                  <a:schemeClr val="tx2"/>
                </a:solidFill>
              </a:rPr>
              <a:t>, </a:t>
            </a:r>
            <a:r>
              <a:rPr lang="en-US" dirty="0" err="1">
                <a:solidFill>
                  <a:schemeClr val="tx2"/>
                </a:solidFill>
              </a:rPr>
              <a:t>tìm</a:t>
            </a:r>
            <a:r>
              <a:rPr lang="en-US" dirty="0">
                <a:solidFill>
                  <a:schemeClr val="tx2"/>
                </a:solidFill>
              </a:rPr>
              <a:t> </a:t>
            </a:r>
            <a:r>
              <a:rPr lang="en-US" dirty="0" err="1">
                <a:solidFill>
                  <a:schemeClr val="tx2"/>
                </a:solidFill>
              </a:rPr>
              <a:t>kiếm</a:t>
            </a:r>
            <a:r>
              <a:rPr lang="en-US" dirty="0">
                <a:solidFill>
                  <a:schemeClr val="tx2"/>
                </a:solidFill>
              </a:rPr>
              <a:t> </a:t>
            </a:r>
            <a:r>
              <a:rPr lang="en-US" dirty="0" err="1">
                <a:solidFill>
                  <a:schemeClr val="tx2"/>
                </a:solidFill>
              </a:rPr>
              <a:t>các</a:t>
            </a:r>
            <a:r>
              <a:rPr lang="en-US" dirty="0">
                <a:solidFill>
                  <a:schemeClr val="tx2"/>
                </a:solidFill>
              </a:rPr>
              <a:t> </a:t>
            </a:r>
            <a:r>
              <a:rPr lang="en-US" dirty="0" err="1">
                <a:solidFill>
                  <a:schemeClr val="tx2"/>
                </a:solidFill>
              </a:rPr>
              <a:t>mẫu</a:t>
            </a:r>
            <a:r>
              <a:rPr lang="en-US" dirty="0">
                <a:solidFill>
                  <a:schemeClr val="tx2"/>
                </a:solidFill>
              </a:rPr>
              <a:t> </a:t>
            </a:r>
            <a:r>
              <a:rPr lang="en-US" dirty="0" err="1">
                <a:solidFill>
                  <a:schemeClr val="tx2"/>
                </a:solidFill>
              </a:rPr>
              <a:t>hoặc</a:t>
            </a:r>
            <a:r>
              <a:rPr lang="en-US" dirty="0">
                <a:solidFill>
                  <a:schemeClr val="tx2"/>
                </a:solidFill>
              </a:rPr>
              <a:t> </a:t>
            </a:r>
            <a:r>
              <a:rPr lang="en-US" dirty="0" err="1">
                <a:solidFill>
                  <a:schemeClr val="tx2"/>
                </a:solidFill>
              </a:rPr>
              <a:t>cấu</a:t>
            </a:r>
            <a:r>
              <a:rPr lang="en-US" dirty="0">
                <a:solidFill>
                  <a:schemeClr val="tx2"/>
                </a:solidFill>
              </a:rPr>
              <a:t> </a:t>
            </a:r>
            <a:r>
              <a:rPr lang="en-US" dirty="0" err="1">
                <a:solidFill>
                  <a:schemeClr val="tx2"/>
                </a:solidFill>
              </a:rPr>
              <a:t>trúc</a:t>
            </a:r>
            <a:r>
              <a:rPr lang="en-US" dirty="0">
                <a:solidFill>
                  <a:schemeClr val="tx2"/>
                </a:solidFill>
              </a:rPr>
              <a:t> </a:t>
            </a:r>
            <a:r>
              <a:rPr lang="en-US" dirty="0" err="1">
                <a:solidFill>
                  <a:schemeClr val="tx2"/>
                </a:solidFill>
              </a:rPr>
              <a:t>ẩn</a:t>
            </a:r>
            <a:r>
              <a:rPr lang="en-US" dirty="0">
                <a:solidFill>
                  <a:schemeClr val="tx2"/>
                </a:solidFill>
              </a:rPr>
              <a:t> </a:t>
            </a:r>
            <a:r>
              <a:rPr lang="en-US" dirty="0" err="1">
                <a:solidFill>
                  <a:schemeClr val="tx2"/>
                </a:solidFill>
              </a:rPr>
              <a:t>trong</a:t>
            </a:r>
            <a:r>
              <a:rPr lang="en-US" dirty="0">
                <a:solidFill>
                  <a:schemeClr val="tx2"/>
                </a:solidFill>
              </a:rPr>
              <a:t> </a:t>
            </a:r>
            <a:r>
              <a:rPr lang="en-US" dirty="0" err="1">
                <a:solidFill>
                  <a:schemeClr val="tx2"/>
                </a:solidFill>
              </a:rPr>
              <a:t>dữ</a:t>
            </a:r>
            <a:r>
              <a:rPr lang="en-US" dirty="0">
                <a:solidFill>
                  <a:schemeClr val="tx2"/>
                </a:solidFill>
              </a:rPr>
              <a:t> </a:t>
            </a:r>
            <a:r>
              <a:rPr lang="en-US" dirty="0" err="1">
                <a:solidFill>
                  <a:schemeClr val="tx2"/>
                </a:solidFill>
              </a:rPr>
              <a:t>liệu</a:t>
            </a:r>
            <a:endParaRPr dirty="0">
              <a:solidFill>
                <a:schemeClr val="tx2"/>
              </a:solidFill>
              <a:latin typeface="Fira Sans Condensed"/>
              <a:ea typeface="Fira Sans Condensed"/>
              <a:cs typeface="Fira Sans Condensed"/>
              <a:sym typeface="Fira Sans Condensed"/>
            </a:endParaRPr>
          </a:p>
        </p:txBody>
      </p:sp>
      <p:sp>
        <p:nvSpPr>
          <p:cNvPr id="38" name="Google Shape;682;p29">
            <a:extLst>
              <a:ext uri="{FF2B5EF4-FFF2-40B4-BE49-F238E27FC236}">
                <a16:creationId xmlns:a16="http://schemas.microsoft.com/office/drawing/2014/main" id="{AC7AFD88-9567-4258-A122-621DA9442851}"/>
              </a:ext>
            </a:extLst>
          </p:cNvPr>
          <p:cNvSpPr txBox="1"/>
          <p:nvPr/>
        </p:nvSpPr>
        <p:spPr>
          <a:xfrm>
            <a:off x="3562950" y="3771034"/>
            <a:ext cx="2018100" cy="674975"/>
          </a:xfrm>
          <a:prstGeom prst="rect">
            <a:avLst/>
          </a:prstGeom>
          <a:noFill/>
          <a:ln>
            <a:noFill/>
          </a:ln>
        </p:spPr>
        <p:txBody>
          <a:bodyPr spcFirstLastPara="1" wrap="square" lIns="91425" tIns="91425" rIns="91425" bIns="91425" anchor="ctr" anchorCtr="0">
            <a:noAutofit/>
          </a:bodyPr>
          <a:lstStyle/>
          <a:p>
            <a:pPr lvl="0" algn="ctr"/>
            <a:r>
              <a:rPr lang="en-US" dirty="0" err="1">
                <a:solidFill>
                  <a:schemeClr val="tx2"/>
                </a:solidFill>
              </a:rPr>
              <a:t>Ví</a:t>
            </a:r>
            <a:r>
              <a:rPr lang="en-US" dirty="0">
                <a:solidFill>
                  <a:schemeClr val="tx2"/>
                </a:solidFill>
              </a:rPr>
              <a:t> </a:t>
            </a:r>
            <a:r>
              <a:rPr lang="en-US" dirty="0" err="1">
                <a:solidFill>
                  <a:schemeClr val="tx2"/>
                </a:solidFill>
              </a:rPr>
              <a:t>dụ</a:t>
            </a:r>
            <a:r>
              <a:rPr lang="en-US" dirty="0">
                <a:solidFill>
                  <a:schemeClr val="tx2"/>
                </a:solidFill>
              </a:rPr>
              <a:t>: </a:t>
            </a:r>
            <a:r>
              <a:rPr lang="en-US" dirty="0" err="1">
                <a:solidFill>
                  <a:schemeClr val="tx2"/>
                </a:solidFill>
              </a:rPr>
              <a:t>Phân</a:t>
            </a:r>
            <a:r>
              <a:rPr lang="en-US" dirty="0">
                <a:solidFill>
                  <a:schemeClr val="tx2"/>
                </a:solidFill>
              </a:rPr>
              <a:t> </a:t>
            </a:r>
            <a:r>
              <a:rPr lang="en-US" dirty="0" err="1">
                <a:solidFill>
                  <a:schemeClr val="tx2"/>
                </a:solidFill>
              </a:rPr>
              <a:t>cụm</a:t>
            </a:r>
            <a:r>
              <a:rPr lang="en-US" dirty="0">
                <a:solidFill>
                  <a:schemeClr val="tx2"/>
                </a:solidFill>
              </a:rPr>
              <a:t> </a:t>
            </a:r>
            <a:r>
              <a:rPr lang="en-US" dirty="0" err="1">
                <a:solidFill>
                  <a:schemeClr val="tx2"/>
                </a:solidFill>
              </a:rPr>
              <a:t>khách</a:t>
            </a:r>
            <a:r>
              <a:rPr lang="en-US" dirty="0">
                <a:solidFill>
                  <a:schemeClr val="tx2"/>
                </a:solidFill>
              </a:rPr>
              <a:t> </a:t>
            </a:r>
            <a:r>
              <a:rPr lang="en-US" dirty="0" err="1">
                <a:solidFill>
                  <a:schemeClr val="tx2"/>
                </a:solidFill>
              </a:rPr>
              <a:t>hàng</a:t>
            </a:r>
            <a:r>
              <a:rPr lang="en-US" dirty="0">
                <a:solidFill>
                  <a:schemeClr val="tx2"/>
                </a:solidFill>
              </a:rPr>
              <a:t> </a:t>
            </a:r>
            <a:r>
              <a:rPr lang="en-US" dirty="0" err="1">
                <a:solidFill>
                  <a:schemeClr val="tx2"/>
                </a:solidFill>
              </a:rPr>
              <a:t>dựa</a:t>
            </a:r>
            <a:r>
              <a:rPr lang="en-US" dirty="0">
                <a:solidFill>
                  <a:schemeClr val="tx2"/>
                </a:solidFill>
              </a:rPr>
              <a:t> </a:t>
            </a:r>
            <a:r>
              <a:rPr lang="en-US" dirty="0" err="1">
                <a:solidFill>
                  <a:schemeClr val="tx2"/>
                </a:solidFill>
              </a:rPr>
              <a:t>trên</a:t>
            </a:r>
            <a:r>
              <a:rPr lang="en-US" dirty="0">
                <a:solidFill>
                  <a:schemeClr val="tx2"/>
                </a:solidFill>
              </a:rPr>
              <a:t> </a:t>
            </a:r>
            <a:r>
              <a:rPr lang="en-US" dirty="0" err="1">
                <a:solidFill>
                  <a:schemeClr val="tx2"/>
                </a:solidFill>
              </a:rPr>
              <a:t>hành</a:t>
            </a:r>
            <a:r>
              <a:rPr lang="en-US" dirty="0">
                <a:solidFill>
                  <a:schemeClr val="tx2"/>
                </a:solidFill>
              </a:rPr>
              <a:t> vi </a:t>
            </a:r>
            <a:r>
              <a:rPr lang="en-US" dirty="0" err="1">
                <a:solidFill>
                  <a:schemeClr val="tx2"/>
                </a:solidFill>
              </a:rPr>
              <a:t>mua</a:t>
            </a:r>
            <a:r>
              <a:rPr lang="en-US" dirty="0">
                <a:solidFill>
                  <a:schemeClr val="tx2"/>
                </a:solidFill>
              </a:rPr>
              <a:t> </a:t>
            </a:r>
            <a:r>
              <a:rPr lang="en-US" dirty="0" err="1">
                <a:solidFill>
                  <a:schemeClr val="tx2"/>
                </a:solidFill>
              </a:rPr>
              <a:t>sắm</a:t>
            </a:r>
            <a:r>
              <a:rPr lang="en-US" dirty="0">
                <a:solidFill>
                  <a:schemeClr val="tx2"/>
                </a:solidFill>
              </a:rPr>
              <a:t> </a:t>
            </a:r>
            <a:r>
              <a:rPr lang="en-US" dirty="0" err="1">
                <a:solidFill>
                  <a:schemeClr val="tx2"/>
                </a:solidFill>
              </a:rPr>
              <a:t>để</a:t>
            </a:r>
            <a:r>
              <a:rPr lang="en-US" dirty="0">
                <a:solidFill>
                  <a:schemeClr val="tx2"/>
                </a:solidFill>
              </a:rPr>
              <a:t> </a:t>
            </a:r>
            <a:r>
              <a:rPr lang="en-US" dirty="0" err="1">
                <a:solidFill>
                  <a:schemeClr val="tx2"/>
                </a:solidFill>
              </a:rPr>
              <a:t>xác</a:t>
            </a:r>
            <a:r>
              <a:rPr lang="en-US" dirty="0">
                <a:solidFill>
                  <a:schemeClr val="tx2"/>
                </a:solidFill>
              </a:rPr>
              <a:t> </a:t>
            </a:r>
            <a:r>
              <a:rPr lang="en-US" dirty="0" err="1">
                <a:solidFill>
                  <a:schemeClr val="tx2"/>
                </a:solidFill>
              </a:rPr>
              <a:t>định</a:t>
            </a:r>
            <a:r>
              <a:rPr lang="en-US" dirty="0">
                <a:solidFill>
                  <a:schemeClr val="tx2"/>
                </a:solidFill>
              </a:rPr>
              <a:t> </a:t>
            </a:r>
            <a:r>
              <a:rPr lang="en-US" dirty="0" err="1">
                <a:solidFill>
                  <a:schemeClr val="tx2"/>
                </a:solidFill>
              </a:rPr>
              <a:t>các</a:t>
            </a:r>
            <a:r>
              <a:rPr lang="en-US" dirty="0">
                <a:solidFill>
                  <a:schemeClr val="tx2"/>
                </a:solidFill>
              </a:rPr>
              <a:t> </a:t>
            </a:r>
            <a:r>
              <a:rPr lang="en-US" dirty="0" err="1">
                <a:solidFill>
                  <a:schemeClr val="tx2"/>
                </a:solidFill>
              </a:rPr>
              <a:t>nhóm</a:t>
            </a:r>
            <a:r>
              <a:rPr lang="en-US" dirty="0">
                <a:solidFill>
                  <a:schemeClr val="tx2"/>
                </a:solidFill>
              </a:rPr>
              <a:t> </a:t>
            </a:r>
            <a:r>
              <a:rPr lang="en-US" dirty="0" err="1">
                <a:solidFill>
                  <a:schemeClr val="tx2"/>
                </a:solidFill>
              </a:rPr>
              <a:t>khách</a:t>
            </a:r>
            <a:r>
              <a:rPr lang="en-US" dirty="0">
                <a:solidFill>
                  <a:schemeClr val="tx2"/>
                </a:solidFill>
              </a:rPr>
              <a:t> </a:t>
            </a:r>
            <a:r>
              <a:rPr lang="en-US" dirty="0" err="1">
                <a:solidFill>
                  <a:schemeClr val="tx2"/>
                </a:solidFill>
              </a:rPr>
              <a:t>hàng</a:t>
            </a:r>
            <a:r>
              <a:rPr lang="en-US" dirty="0">
                <a:solidFill>
                  <a:schemeClr val="tx2"/>
                </a:solidFill>
              </a:rPr>
              <a:t> </a:t>
            </a:r>
            <a:r>
              <a:rPr lang="en-US" dirty="0" err="1">
                <a:solidFill>
                  <a:schemeClr val="tx2"/>
                </a:solidFill>
              </a:rPr>
              <a:t>tiềm</a:t>
            </a:r>
            <a:r>
              <a:rPr lang="en-US" dirty="0">
                <a:solidFill>
                  <a:schemeClr val="tx2"/>
                </a:solidFill>
              </a:rPr>
              <a:t> </a:t>
            </a:r>
            <a:r>
              <a:rPr lang="en-US" dirty="0" err="1">
                <a:solidFill>
                  <a:schemeClr val="tx2"/>
                </a:solidFill>
              </a:rPr>
              <a:t>năng</a:t>
            </a:r>
            <a:r>
              <a:rPr lang="en-US" dirty="0">
                <a:solidFill>
                  <a:schemeClr val="tx2"/>
                </a:solidFill>
              </a:rPr>
              <a:t>.</a:t>
            </a:r>
            <a:endParaRPr dirty="0">
              <a:solidFill>
                <a:schemeClr val="tx2"/>
              </a:solidFill>
              <a:latin typeface="Fira Sans Condensed"/>
              <a:ea typeface="Fira Sans Condensed"/>
              <a:cs typeface="Fira Sans Condensed"/>
              <a:sym typeface="Fira Sans Condensed"/>
            </a:endParaRPr>
          </a:p>
        </p:txBody>
      </p:sp>
      <p:sp>
        <p:nvSpPr>
          <p:cNvPr id="39" name="Google Shape;682;p29">
            <a:extLst>
              <a:ext uri="{FF2B5EF4-FFF2-40B4-BE49-F238E27FC236}">
                <a16:creationId xmlns:a16="http://schemas.microsoft.com/office/drawing/2014/main" id="{360E7E6F-E55C-408E-B1CE-F8B3F94DD40B}"/>
              </a:ext>
            </a:extLst>
          </p:cNvPr>
          <p:cNvSpPr txBox="1"/>
          <p:nvPr/>
        </p:nvSpPr>
        <p:spPr>
          <a:xfrm>
            <a:off x="6630178" y="1611161"/>
            <a:ext cx="2018100" cy="674975"/>
          </a:xfrm>
          <a:prstGeom prst="rect">
            <a:avLst/>
          </a:prstGeom>
          <a:noFill/>
          <a:ln>
            <a:noFill/>
          </a:ln>
        </p:spPr>
        <p:txBody>
          <a:bodyPr spcFirstLastPara="1" wrap="square" lIns="91425" tIns="91425" rIns="91425" bIns="91425" anchor="ctr" anchorCtr="0">
            <a:noAutofit/>
          </a:bodyPr>
          <a:lstStyle/>
          <a:p>
            <a:pPr lvl="0" algn="ctr"/>
            <a:r>
              <a:rPr lang="en-US" dirty="0" err="1">
                <a:solidFill>
                  <a:schemeClr val="tx2"/>
                </a:solidFill>
              </a:rPr>
              <a:t>Học</a:t>
            </a:r>
            <a:r>
              <a:rPr lang="en-US" dirty="0">
                <a:solidFill>
                  <a:schemeClr val="tx2"/>
                </a:solidFill>
              </a:rPr>
              <a:t> </a:t>
            </a:r>
            <a:r>
              <a:rPr lang="en-US" dirty="0" err="1">
                <a:solidFill>
                  <a:schemeClr val="tx2"/>
                </a:solidFill>
              </a:rPr>
              <a:t>Tăng</a:t>
            </a:r>
            <a:r>
              <a:rPr lang="en-US" dirty="0">
                <a:solidFill>
                  <a:schemeClr val="tx2"/>
                </a:solidFill>
              </a:rPr>
              <a:t> </a:t>
            </a:r>
            <a:r>
              <a:rPr lang="en-US" dirty="0" err="1">
                <a:solidFill>
                  <a:schemeClr val="tx2"/>
                </a:solidFill>
              </a:rPr>
              <a:t>Cường</a:t>
            </a:r>
            <a:r>
              <a:rPr lang="en-US" dirty="0">
                <a:solidFill>
                  <a:schemeClr val="tx2"/>
                </a:solidFill>
              </a:rPr>
              <a:t> (Reinforcement Learning)</a:t>
            </a:r>
            <a:endParaRPr dirty="0">
              <a:solidFill>
                <a:schemeClr val="tx2"/>
              </a:solidFill>
              <a:latin typeface="Fira Sans Condensed"/>
              <a:ea typeface="Fira Sans Condensed"/>
              <a:cs typeface="Fira Sans Condensed"/>
              <a:sym typeface="Fira Sans Condensed"/>
            </a:endParaRPr>
          </a:p>
        </p:txBody>
      </p:sp>
      <p:sp>
        <p:nvSpPr>
          <p:cNvPr id="40" name="Google Shape;682;p29">
            <a:extLst>
              <a:ext uri="{FF2B5EF4-FFF2-40B4-BE49-F238E27FC236}">
                <a16:creationId xmlns:a16="http://schemas.microsoft.com/office/drawing/2014/main" id="{C043B888-C469-4620-A4F6-192C6AFC04F3}"/>
              </a:ext>
            </a:extLst>
          </p:cNvPr>
          <p:cNvSpPr txBox="1"/>
          <p:nvPr/>
        </p:nvSpPr>
        <p:spPr>
          <a:xfrm>
            <a:off x="6330949" y="2719863"/>
            <a:ext cx="2616557" cy="674975"/>
          </a:xfrm>
          <a:prstGeom prst="rect">
            <a:avLst/>
          </a:prstGeom>
          <a:noFill/>
          <a:ln>
            <a:noFill/>
          </a:ln>
        </p:spPr>
        <p:txBody>
          <a:bodyPr spcFirstLastPara="1" wrap="square" lIns="91425" tIns="91425" rIns="91425" bIns="91425" anchor="ctr" anchorCtr="0">
            <a:noAutofit/>
          </a:bodyPr>
          <a:lstStyle/>
          <a:p>
            <a:pPr algn="ctr"/>
            <a:r>
              <a:rPr lang="vi-VN" dirty="0">
                <a:solidFill>
                  <a:schemeClr val="tx2"/>
                </a:solidFill>
              </a:rPr>
              <a:t>Hệ thống AI học thông qua tương tác với môi trường, nhận phản hồi dưới dạng phần thưởng hoặc hình phạt để tối ưu hóa hành vi.</a:t>
            </a:r>
          </a:p>
          <a:p>
            <a:br>
              <a:rPr lang="vi-VN" dirty="0"/>
            </a:br>
            <a:endParaRPr dirty="0">
              <a:solidFill>
                <a:schemeClr val="tx2"/>
              </a:solidFill>
              <a:latin typeface="Fira Sans Condensed"/>
              <a:ea typeface="Fira Sans Condensed"/>
              <a:cs typeface="Fira Sans Condensed"/>
              <a:sym typeface="Fira Sans Condensed"/>
            </a:endParaRPr>
          </a:p>
        </p:txBody>
      </p:sp>
      <p:sp>
        <p:nvSpPr>
          <p:cNvPr id="41" name="Google Shape;682;p29">
            <a:extLst>
              <a:ext uri="{FF2B5EF4-FFF2-40B4-BE49-F238E27FC236}">
                <a16:creationId xmlns:a16="http://schemas.microsoft.com/office/drawing/2014/main" id="{5322C3B8-AAB5-4C54-8D04-2662208CEB75}"/>
              </a:ext>
            </a:extLst>
          </p:cNvPr>
          <p:cNvSpPr txBox="1"/>
          <p:nvPr/>
        </p:nvSpPr>
        <p:spPr>
          <a:xfrm>
            <a:off x="6630178" y="3929025"/>
            <a:ext cx="2018100" cy="674975"/>
          </a:xfrm>
          <a:prstGeom prst="rect">
            <a:avLst/>
          </a:prstGeom>
          <a:noFill/>
          <a:ln>
            <a:noFill/>
          </a:ln>
        </p:spPr>
        <p:txBody>
          <a:bodyPr spcFirstLastPara="1" wrap="square" lIns="91425" tIns="91425" rIns="91425" bIns="91425" anchor="ctr" anchorCtr="0">
            <a:noAutofit/>
          </a:bodyPr>
          <a:lstStyle/>
          <a:p>
            <a:r>
              <a:rPr lang="vi-VN" dirty="0">
                <a:solidFill>
                  <a:schemeClr val="tx2"/>
                </a:solidFill>
              </a:rPr>
              <a:t>Ví dụ: Một robot học cách di chuyển qua mê cung bằng cách nhận phần thưởng khi đến đích.</a:t>
            </a:r>
          </a:p>
          <a:p>
            <a:br>
              <a:rPr lang="vi-VN" dirty="0"/>
            </a:br>
            <a:endParaRPr dirty="0">
              <a:solidFill>
                <a:schemeClr val="tx2"/>
              </a:solidFill>
              <a:latin typeface="Fira Sans Condensed"/>
              <a:ea typeface="Fira Sans Condensed"/>
              <a:cs typeface="Fira Sans Condensed"/>
              <a:sym typeface="Fira Sans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94" name="Google Shape;294;p22"/>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lvl="0"/>
            <a:r>
              <a:rPr lang="vi-VN" dirty="0"/>
              <a:t>Cơ chế tiếp nhận và xử lý kiến thức</a:t>
            </a:r>
            <a:endParaRPr dirty="0"/>
          </a:p>
        </p:txBody>
      </p:sp>
      <p:sp>
        <p:nvSpPr>
          <p:cNvPr id="107" name="Google Shape;496;p26">
            <a:extLst>
              <a:ext uri="{FF2B5EF4-FFF2-40B4-BE49-F238E27FC236}">
                <a16:creationId xmlns:a16="http://schemas.microsoft.com/office/drawing/2014/main" id="{31AF8706-ED77-4D4A-B9D0-7485380CC822}"/>
              </a:ext>
            </a:extLst>
          </p:cNvPr>
          <p:cNvSpPr txBox="1"/>
          <p:nvPr/>
        </p:nvSpPr>
        <p:spPr>
          <a:xfrm>
            <a:off x="3138131" y="892661"/>
            <a:ext cx="3076931" cy="71850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dirty="0" err="1">
                <a:solidFill>
                  <a:schemeClr val="lt2"/>
                </a:solidFill>
                <a:latin typeface="Rajdhani"/>
                <a:ea typeface="Rajdhani"/>
                <a:cs typeface="Rajdhani"/>
                <a:sym typeface="Rajdhani"/>
              </a:rPr>
              <a:t>Xử</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lý</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kiến</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thức</a:t>
            </a:r>
            <a:endParaRPr sz="2400" b="1" dirty="0">
              <a:solidFill>
                <a:schemeClr val="lt2"/>
              </a:solidFill>
              <a:latin typeface="Rajdhani"/>
              <a:ea typeface="Rajdhani"/>
              <a:cs typeface="Rajdhani"/>
              <a:sym typeface="Rajdhani"/>
            </a:endParaRPr>
          </a:p>
        </p:txBody>
      </p:sp>
      <p:sp>
        <p:nvSpPr>
          <p:cNvPr id="108" name="Google Shape;682;p29">
            <a:extLst>
              <a:ext uri="{FF2B5EF4-FFF2-40B4-BE49-F238E27FC236}">
                <a16:creationId xmlns:a16="http://schemas.microsoft.com/office/drawing/2014/main" id="{42320BB1-ED70-47F1-9894-F5C0812C69AB}"/>
              </a:ext>
            </a:extLst>
          </p:cNvPr>
          <p:cNvSpPr txBox="1"/>
          <p:nvPr/>
        </p:nvSpPr>
        <p:spPr>
          <a:xfrm>
            <a:off x="1478756" y="1611161"/>
            <a:ext cx="6322219" cy="2767957"/>
          </a:xfrm>
          <a:prstGeom prst="rect">
            <a:avLst/>
          </a:prstGeom>
          <a:noFill/>
          <a:ln>
            <a:noFill/>
          </a:ln>
        </p:spPr>
        <p:txBody>
          <a:bodyPr spcFirstLastPara="1" wrap="square" lIns="91425" tIns="91425" rIns="91425" bIns="91425" anchor="ctr" anchorCtr="0">
            <a:noAutofit/>
          </a:bodyPr>
          <a:lstStyle/>
          <a:p>
            <a:pPr lvl="0" algn="ctr"/>
            <a:r>
              <a:rPr lang="vi-VN" sz="1800" dirty="0">
                <a:solidFill>
                  <a:schemeClr val="tx2"/>
                </a:solidFill>
              </a:rPr>
              <a:t>Xử lý kiến thức trong </a:t>
            </a:r>
            <a:r>
              <a:rPr lang="en-US" sz="1800" dirty="0">
                <a:solidFill>
                  <a:schemeClr val="tx2"/>
                </a:solidFill>
              </a:rPr>
              <a:t>AI</a:t>
            </a:r>
            <a:r>
              <a:rPr lang="vi-VN" sz="1800" dirty="0">
                <a:solidFill>
                  <a:schemeClr val="tx2"/>
                </a:solidFill>
              </a:rPr>
              <a:t> (knowledge learning) là quá trình biến đổi dữ liệu thô thành kiến thức có giá trị, từ đó mô hình AI có thể học và ra quyết định. Quá trình này bao gồm các bước từ thu thập và tiền xử lý dữ liệu, biểu diễn kiến thức, huấn luyện mô hình, và cuối cùng là áp dụng kiến thức vào các tình huống thực tế.</a:t>
            </a:r>
            <a:endParaRPr sz="1800" dirty="0">
              <a:solidFill>
                <a:schemeClr val="tx2"/>
              </a:solidFill>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lvl="0"/>
            <a:r>
              <a:rPr lang="en-US" dirty="0" err="1"/>
              <a:t>Biểu</a:t>
            </a:r>
            <a:r>
              <a:rPr lang="en-US" dirty="0"/>
              <a:t> </a:t>
            </a:r>
            <a:r>
              <a:rPr lang="en-US" dirty="0" err="1"/>
              <a:t>diễn</a:t>
            </a:r>
            <a:r>
              <a:rPr lang="en-US" dirty="0"/>
              <a:t> tri </a:t>
            </a:r>
            <a:r>
              <a:rPr lang="en-US" dirty="0" err="1"/>
              <a:t>thức</a:t>
            </a:r>
            <a:r>
              <a:rPr lang="en-US" dirty="0"/>
              <a:t> (Knowledge Representation)</a:t>
            </a:r>
            <a:endParaRPr dirty="0"/>
          </a:p>
        </p:txBody>
      </p:sp>
      <p:sp>
        <p:nvSpPr>
          <p:cNvPr id="94" name="Google Shape;682;p29">
            <a:extLst>
              <a:ext uri="{FF2B5EF4-FFF2-40B4-BE49-F238E27FC236}">
                <a16:creationId xmlns:a16="http://schemas.microsoft.com/office/drawing/2014/main" id="{BEF2A1D7-C28A-477F-8100-4AA207CD4776}"/>
              </a:ext>
            </a:extLst>
          </p:cNvPr>
          <p:cNvSpPr txBox="1"/>
          <p:nvPr/>
        </p:nvSpPr>
        <p:spPr>
          <a:xfrm>
            <a:off x="720100" y="1509240"/>
            <a:ext cx="3064668" cy="2484117"/>
          </a:xfrm>
          <a:prstGeom prst="rect">
            <a:avLst/>
          </a:prstGeom>
          <a:noFill/>
          <a:ln>
            <a:noFill/>
          </a:ln>
        </p:spPr>
        <p:txBody>
          <a:bodyPr spcFirstLastPara="1" wrap="square" lIns="91425" tIns="91425" rIns="91425" bIns="91425" anchor="ctr" anchorCtr="0">
            <a:noAutofit/>
          </a:bodyPr>
          <a:lstStyle/>
          <a:p>
            <a:pPr lvl="0" algn="ctr"/>
            <a:r>
              <a:rPr lang="vi-VN" dirty="0">
                <a:solidFill>
                  <a:schemeClr val="tx2"/>
                </a:solidFill>
              </a:rPr>
              <a:t>Biểu diễn kiến thức là một phần quan trọng trong trí tuệ nhân tạo (AI), giúp hệ thống AI hiểu, suy luận và sử dụng thông tin một cách hiệu quả. Đây là cách thức tổ chức và lưu trữ thông tin để máy tính có thể xử lý và sử dụng để giải quyết các vấn đề phức tạp. </a:t>
            </a:r>
            <a:endParaRPr dirty="0">
              <a:solidFill>
                <a:schemeClr val="tx2"/>
              </a:solidFill>
              <a:latin typeface="Fira Sans Condensed"/>
              <a:ea typeface="Fira Sans Condensed"/>
              <a:cs typeface="Fira Sans Condensed"/>
              <a:sym typeface="Fira Sans Condensed"/>
            </a:endParaRPr>
          </a:p>
        </p:txBody>
      </p:sp>
      <p:pic>
        <p:nvPicPr>
          <p:cNvPr id="5122" name="Picture 2" descr="https://lh7-us.googleusercontent.com/N8nwQS405NHiLijzMvP5RiM0EsnuJlIMGhxiqS5UAoXt9HeiO7-ww53upB3XFLL-LmJEIM6oXUwvbli89yWdKE6EMxWVZsgPCcm1WTh5xpN1dNiy-f34muJezpEF5QlujkTfusNN5oQLvoClbFU7Jig">
            <a:extLst>
              <a:ext uri="{FF2B5EF4-FFF2-40B4-BE49-F238E27FC236}">
                <a16:creationId xmlns:a16="http://schemas.microsoft.com/office/drawing/2014/main" id="{E42C8E0B-9DBA-4B65-8BC5-D076D5DE4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819" y="1433513"/>
            <a:ext cx="4762500" cy="29051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Ứng</a:t>
            </a:r>
            <a:r>
              <a:rPr lang="en-US" dirty="0"/>
              <a:t> </a:t>
            </a:r>
            <a:r>
              <a:rPr lang="en-US" dirty="0" err="1"/>
              <a:t>Dụng</a:t>
            </a:r>
            <a:r>
              <a:rPr lang="en-US" dirty="0"/>
              <a:t> </a:t>
            </a:r>
            <a:r>
              <a:rPr lang="en-US" dirty="0" err="1"/>
              <a:t>trong</a:t>
            </a:r>
            <a:r>
              <a:rPr lang="en-US" dirty="0"/>
              <a:t> AI</a:t>
            </a:r>
            <a:endParaRPr dirty="0"/>
          </a:p>
        </p:txBody>
      </p:sp>
      <p:grpSp>
        <p:nvGrpSpPr>
          <p:cNvPr id="622" name="Google Shape;622;p28"/>
          <p:cNvGrpSpPr/>
          <p:nvPr/>
        </p:nvGrpSpPr>
        <p:grpSpPr>
          <a:xfrm>
            <a:off x="713225" y="1438241"/>
            <a:ext cx="2255700" cy="1130641"/>
            <a:chOff x="713225" y="1438241"/>
            <a:chExt cx="2255700" cy="1130641"/>
          </a:xfrm>
        </p:grpSpPr>
        <p:sp>
          <p:nvSpPr>
            <p:cNvPr id="623" name="Google Shape;623;p28"/>
            <p:cNvSpPr txBox="1"/>
            <p:nvPr/>
          </p:nvSpPr>
          <p:spPr>
            <a:xfrm>
              <a:off x="713225" y="2111682"/>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624" name="Google Shape;624;p28"/>
            <p:cNvSpPr txBox="1"/>
            <p:nvPr/>
          </p:nvSpPr>
          <p:spPr>
            <a:xfrm>
              <a:off x="713225" y="1438241"/>
              <a:ext cx="2255700" cy="576000"/>
            </a:xfrm>
            <a:prstGeom prst="rect">
              <a:avLst/>
            </a:prstGeom>
            <a:noFill/>
            <a:ln>
              <a:noFill/>
            </a:ln>
          </p:spPr>
          <p:txBody>
            <a:bodyPr spcFirstLastPara="1" wrap="square" lIns="91425" tIns="91425" rIns="91425" bIns="91425" anchor="t" anchorCtr="0">
              <a:noAutofit/>
            </a:bodyPr>
            <a:lstStyle/>
            <a:p>
              <a:pPr lvl="0" algn="ctr"/>
              <a:r>
                <a:rPr lang="en-US" sz="1600" dirty="0" err="1">
                  <a:solidFill>
                    <a:schemeClr val="tx2"/>
                  </a:solidFill>
                </a:rPr>
                <a:t>Xử</a:t>
              </a:r>
              <a:r>
                <a:rPr lang="en-US" sz="1600" dirty="0">
                  <a:solidFill>
                    <a:schemeClr val="tx2"/>
                  </a:solidFill>
                </a:rPr>
                <a:t> </a:t>
              </a:r>
              <a:r>
                <a:rPr lang="en-US" sz="1600" dirty="0" err="1">
                  <a:solidFill>
                    <a:schemeClr val="tx2"/>
                  </a:solidFill>
                </a:rPr>
                <a:t>lý</a:t>
              </a:r>
              <a:r>
                <a:rPr lang="en-US" sz="1600" dirty="0">
                  <a:solidFill>
                    <a:schemeClr val="tx2"/>
                  </a:solidFill>
                </a:rPr>
                <a:t> </a:t>
              </a:r>
              <a:r>
                <a:rPr lang="en-US" sz="1600" dirty="0" err="1">
                  <a:solidFill>
                    <a:schemeClr val="tx2"/>
                  </a:solidFill>
                </a:rPr>
                <a:t>ngôn</a:t>
              </a:r>
              <a:r>
                <a:rPr lang="en-US" sz="1600" dirty="0">
                  <a:solidFill>
                    <a:schemeClr val="tx2"/>
                  </a:solidFill>
                </a:rPr>
                <a:t> </a:t>
              </a:r>
              <a:r>
                <a:rPr lang="en-US" sz="1600" dirty="0" err="1">
                  <a:solidFill>
                    <a:schemeClr val="tx2"/>
                  </a:solidFill>
                </a:rPr>
                <a:t>ngữ</a:t>
              </a:r>
              <a:r>
                <a:rPr lang="en-US" sz="1600" dirty="0">
                  <a:solidFill>
                    <a:schemeClr val="tx2"/>
                  </a:solidFill>
                </a:rPr>
                <a:t> </a:t>
              </a:r>
              <a:r>
                <a:rPr lang="en-US" sz="1600" dirty="0" err="1">
                  <a:solidFill>
                    <a:schemeClr val="tx2"/>
                  </a:solidFill>
                </a:rPr>
                <a:t>tự</a:t>
              </a:r>
              <a:r>
                <a:rPr lang="en-US" sz="1600" dirty="0">
                  <a:solidFill>
                    <a:schemeClr val="tx2"/>
                  </a:solidFill>
                </a:rPr>
                <a:t> </a:t>
              </a:r>
              <a:r>
                <a:rPr lang="en-US" sz="1600" dirty="0" err="1">
                  <a:solidFill>
                    <a:schemeClr val="tx2"/>
                  </a:solidFill>
                </a:rPr>
                <a:t>nhiên</a:t>
              </a:r>
              <a:r>
                <a:rPr lang="en-US" sz="1600" dirty="0">
                  <a:solidFill>
                    <a:schemeClr val="tx2"/>
                  </a:solidFill>
                </a:rPr>
                <a:t> (Natural Language Processing)</a:t>
              </a:r>
            </a:p>
            <a:p>
              <a:pPr lvl="0" algn="ctr"/>
              <a:endParaRPr lang="en-US" sz="1600" dirty="0">
                <a:solidFill>
                  <a:schemeClr val="tx2"/>
                </a:solidFill>
              </a:endParaRPr>
            </a:p>
            <a:p>
              <a:pPr lvl="0" algn="ctr"/>
              <a:r>
                <a:rPr lang="vi-VN" sz="1600" dirty="0">
                  <a:solidFill>
                    <a:schemeClr val="tx2"/>
                  </a:solidFill>
                </a:rPr>
                <a:t>Hiểu, diễn giải và tạo ra ngôn ngữ con người.</a:t>
              </a:r>
              <a:endParaRPr lang="en-US" sz="1600" dirty="0">
                <a:solidFill>
                  <a:schemeClr val="tx2"/>
                </a:solidFill>
              </a:endParaRPr>
            </a:p>
            <a:p>
              <a:pPr lvl="0" algn="ctr"/>
              <a:endParaRPr lang="en-US" sz="1600" dirty="0">
                <a:solidFill>
                  <a:schemeClr val="tx2"/>
                </a:solidFill>
              </a:endParaRPr>
            </a:p>
            <a:p>
              <a:pPr algn="ctr"/>
              <a:r>
                <a:rPr lang="vi-VN" sz="1600" dirty="0">
                  <a:solidFill>
                    <a:schemeClr val="tx2"/>
                  </a:solidFill>
                </a:rPr>
                <a:t>Ví dụ: Chatbots và trợ lý ảo như Siri và Google Assistant.</a:t>
              </a:r>
            </a:p>
            <a:p>
              <a:br>
                <a:rPr lang="vi-VN" sz="1600" dirty="0"/>
              </a:br>
              <a:endParaRPr sz="1600" dirty="0">
                <a:solidFill>
                  <a:schemeClr val="tx2"/>
                </a:solidFill>
                <a:latin typeface="Fira Sans Condensed"/>
                <a:ea typeface="Fira Sans Condensed"/>
                <a:cs typeface="Fira Sans Condensed"/>
                <a:sym typeface="Fira Sans Condensed"/>
              </a:endParaRPr>
            </a:p>
          </p:txBody>
        </p:sp>
      </p:grpSp>
      <p:sp>
        <p:nvSpPr>
          <p:cNvPr id="627" name="Google Shape;627;p28"/>
          <p:cNvSpPr txBox="1"/>
          <p:nvPr/>
        </p:nvSpPr>
        <p:spPr>
          <a:xfrm>
            <a:off x="5939548" y="1438241"/>
            <a:ext cx="2740107" cy="576000"/>
          </a:xfrm>
          <a:prstGeom prst="rect">
            <a:avLst/>
          </a:prstGeom>
          <a:noFill/>
          <a:ln>
            <a:noFill/>
          </a:ln>
        </p:spPr>
        <p:txBody>
          <a:bodyPr spcFirstLastPara="1" wrap="square" lIns="91425" tIns="91425" rIns="91425" bIns="91425" anchor="t" anchorCtr="0">
            <a:noAutofit/>
          </a:bodyPr>
          <a:lstStyle/>
          <a:p>
            <a:pPr algn="ctr" fontAlgn="base"/>
            <a:r>
              <a:rPr lang="en-US" sz="1600" dirty="0" err="1">
                <a:solidFill>
                  <a:schemeClr val="tx2"/>
                </a:solidFill>
              </a:rPr>
              <a:t>Hệ</a:t>
            </a:r>
            <a:r>
              <a:rPr lang="en-US" sz="1600" dirty="0">
                <a:solidFill>
                  <a:schemeClr val="tx2"/>
                </a:solidFill>
              </a:rPr>
              <a:t> </a:t>
            </a:r>
            <a:r>
              <a:rPr lang="en-US" sz="1600" dirty="0" err="1">
                <a:solidFill>
                  <a:schemeClr val="tx2"/>
                </a:solidFill>
              </a:rPr>
              <a:t>thống</a:t>
            </a:r>
            <a:r>
              <a:rPr lang="en-US" sz="1600" dirty="0">
                <a:solidFill>
                  <a:schemeClr val="tx2"/>
                </a:solidFill>
              </a:rPr>
              <a:t> </a:t>
            </a:r>
            <a:r>
              <a:rPr lang="en-US" sz="1600" dirty="0" err="1">
                <a:solidFill>
                  <a:schemeClr val="tx2"/>
                </a:solidFill>
              </a:rPr>
              <a:t>khuyến</a:t>
            </a:r>
            <a:r>
              <a:rPr lang="en-US" sz="1600" dirty="0">
                <a:solidFill>
                  <a:schemeClr val="tx2"/>
                </a:solidFill>
              </a:rPr>
              <a:t> </a:t>
            </a:r>
            <a:r>
              <a:rPr lang="en-US" sz="1600" dirty="0" err="1">
                <a:solidFill>
                  <a:schemeClr val="tx2"/>
                </a:solidFill>
              </a:rPr>
              <a:t>nghị</a:t>
            </a:r>
            <a:r>
              <a:rPr lang="en-US" sz="1600" dirty="0">
                <a:solidFill>
                  <a:schemeClr val="tx2"/>
                </a:solidFill>
              </a:rPr>
              <a:t> (Recommendation Systems)</a:t>
            </a:r>
          </a:p>
          <a:p>
            <a:pPr algn="ctr" fontAlgn="base"/>
            <a:endParaRPr lang="en-US" sz="1600" dirty="0">
              <a:solidFill>
                <a:schemeClr val="tx2"/>
              </a:solidFill>
            </a:endParaRPr>
          </a:p>
          <a:p>
            <a:pPr algn="ctr" fontAlgn="base"/>
            <a:r>
              <a:rPr lang="vi-VN" sz="1600" dirty="0">
                <a:solidFill>
                  <a:schemeClr val="tx2"/>
                </a:solidFill>
              </a:rPr>
              <a:t>Đề xuất sản phẩm hoặc dịch vụ dựa trên sở thích và hành vi người dùng.</a:t>
            </a:r>
            <a:endParaRPr lang="en-US" sz="1600" dirty="0">
              <a:solidFill>
                <a:schemeClr val="tx2"/>
              </a:solidFill>
            </a:endParaRPr>
          </a:p>
          <a:p>
            <a:pPr algn="ctr" fontAlgn="base"/>
            <a:endParaRPr lang="vi-VN" sz="1600" dirty="0">
              <a:solidFill>
                <a:schemeClr val="tx2"/>
              </a:solidFill>
            </a:endParaRPr>
          </a:p>
          <a:p>
            <a:pPr algn="ctr"/>
            <a:r>
              <a:rPr lang="vi-VN" sz="1600" dirty="0">
                <a:solidFill>
                  <a:schemeClr val="tx2"/>
                </a:solidFill>
              </a:rPr>
              <a:t>Ví dụ: Netflix đề xuất phim, Amazon đề xuất sản phẩm.</a:t>
            </a:r>
            <a:endParaRPr lang="vi-VN" sz="1800" dirty="0">
              <a:solidFill>
                <a:schemeClr val="tx2"/>
              </a:solidFill>
            </a:endParaRPr>
          </a:p>
          <a:p>
            <a:br>
              <a:rPr lang="vi-VN" sz="1600" dirty="0"/>
            </a:br>
            <a:endParaRPr lang="en-US" sz="1600" dirty="0">
              <a:solidFill>
                <a:schemeClr val="tx2"/>
              </a:solidFill>
            </a:endParaRPr>
          </a:p>
        </p:txBody>
      </p:sp>
      <p:sp>
        <p:nvSpPr>
          <p:cNvPr id="630" name="Google Shape;630;p28"/>
          <p:cNvSpPr txBox="1"/>
          <p:nvPr/>
        </p:nvSpPr>
        <p:spPr>
          <a:xfrm>
            <a:off x="3305178" y="1438241"/>
            <a:ext cx="2493924" cy="804601"/>
          </a:xfrm>
          <a:prstGeom prst="rect">
            <a:avLst/>
          </a:prstGeom>
          <a:noFill/>
          <a:ln>
            <a:noFill/>
          </a:ln>
        </p:spPr>
        <p:txBody>
          <a:bodyPr spcFirstLastPara="1" wrap="square" lIns="91425" tIns="91425" rIns="91425" bIns="91425" anchor="t" anchorCtr="0">
            <a:noAutofit/>
          </a:bodyPr>
          <a:lstStyle/>
          <a:p>
            <a:pPr algn="ctr" fontAlgn="base"/>
            <a:r>
              <a:rPr lang="en-US" sz="1600" dirty="0" err="1">
                <a:solidFill>
                  <a:schemeClr val="tx2"/>
                </a:solidFill>
              </a:rPr>
              <a:t>Thị</a:t>
            </a:r>
            <a:r>
              <a:rPr lang="en-US" sz="1600" dirty="0">
                <a:solidFill>
                  <a:schemeClr val="tx2"/>
                </a:solidFill>
              </a:rPr>
              <a:t> </a:t>
            </a:r>
            <a:r>
              <a:rPr lang="en-US" sz="1600" dirty="0" err="1">
                <a:solidFill>
                  <a:schemeClr val="tx2"/>
                </a:solidFill>
              </a:rPr>
              <a:t>giác</a:t>
            </a:r>
            <a:r>
              <a:rPr lang="en-US" sz="1600" dirty="0">
                <a:solidFill>
                  <a:schemeClr val="tx2"/>
                </a:solidFill>
              </a:rPr>
              <a:t> </a:t>
            </a:r>
            <a:r>
              <a:rPr lang="en-US" sz="1600" dirty="0" err="1">
                <a:solidFill>
                  <a:schemeClr val="tx2"/>
                </a:solidFill>
              </a:rPr>
              <a:t>máy</a:t>
            </a:r>
            <a:r>
              <a:rPr lang="en-US" sz="1600" dirty="0">
                <a:solidFill>
                  <a:schemeClr val="tx2"/>
                </a:solidFill>
              </a:rPr>
              <a:t> </a:t>
            </a:r>
            <a:r>
              <a:rPr lang="en-US" sz="1600" dirty="0" err="1">
                <a:solidFill>
                  <a:schemeClr val="tx2"/>
                </a:solidFill>
              </a:rPr>
              <a:t>tính</a:t>
            </a:r>
            <a:r>
              <a:rPr lang="en-US" sz="1600" dirty="0">
                <a:solidFill>
                  <a:schemeClr val="tx2"/>
                </a:solidFill>
              </a:rPr>
              <a:t> (Computer Vision)</a:t>
            </a:r>
          </a:p>
          <a:p>
            <a:pPr fontAlgn="base"/>
            <a:endParaRPr lang="en-US" sz="1600" dirty="0">
              <a:solidFill>
                <a:schemeClr val="tx2"/>
              </a:solidFill>
            </a:endParaRPr>
          </a:p>
          <a:p>
            <a:pPr fontAlgn="base"/>
            <a:endParaRPr lang="en-US" sz="1600" dirty="0">
              <a:solidFill>
                <a:schemeClr val="tx2"/>
              </a:solidFill>
            </a:endParaRPr>
          </a:p>
          <a:p>
            <a:pPr algn="ctr"/>
            <a:r>
              <a:rPr lang="vi-VN" sz="1600" dirty="0">
                <a:solidFill>
                  <a:schemeClr val="tx2"/>
                </a:solidFill>
              </a:rPr>
              <a:t>Nhận diện và phân tích hình ảnh và video.</a:t>
            </a:r>
            <a:endParaRPr lang="en-US" sz="1600" dirty="0">
              <a:solidFill>
                <a:schemeClr val="tx2"/>
              </a:solidFill>
            </a:endParaRPr>
          </a:p>
          <a:p>
            <a:endParaRPr lang="en-US" sz="1600" dirty="0">
              <a:solidFill>
                <a:schemeClr val="tx2"/>
              </a:solidFill>
            </a:endParaRPr>
          </a:p>
          <a:p>
            <a:endParaRPr lang="vi-VN" sz="1800" dirty="0">
              <a:solidFill>
                <a:schemeClr val="tx2"/>
              </a:solidFill>
            </a:endParaRPr>
          </a:p>
          <a:p>
            <a:pPr algn="ctr"/>
            <a:r>
              <a:rPr lang="vi-VN" sz="1600" dirty="0">
                <a:solidFill>
                  <a:schemeClr val="tx2"/>
                </a:solidFill>
              </a:rPr>
              <a:t>Ví dụ: Hệ thống an ninh nhận diện khuôn mặt, xe tự lái nhận diện đường và chướng ngại vật.</a:t>
            </a:r>
            <a:endParaRPr lang="vi-VN" sz="1800" dirty="0">
              <a:solidFill>
                <a:schemeClr val="tx2"/>
              </a:solidFill>
            </a:endParaRPr>
          </a:p>
          <a:p>
            <a:br>
              <a:rPr lang="vi-VN" sz="1600" dirty="0"/>
            </a:br>
            <a:endParaRPr lang="en-US" sz="1600" dirty="0">
              <a:solidFill>
                <a:schemeClr val="tx2"/>
              </a:solidFill>
            </a:endParaRPr>
          </a:p>
        </p:txBody>
      </p:sp>
      <p:cxnSp>
        <p:nvCxnSpPr>
          <p:cNvPr id="47" name="Google Shape;1078;p36">
            <a:extLst>
              <a:ext uri="{FF2B5EF4-FFF2-40B4-BE49-F238E27FC236}">
                <a16:creationId xmlns:a16="http://schemas.microsoft.com/office/drawing/2014/main" id="{20671D12-E034-44B0-8771-E699DD6727D3}"/>
              </a:ext>
            </a:extLst>
          </p:cNvPr>
          <p:cNvCxnSpPr/>
          <p:nvPr/>
        </p:nvCxnSpPr>
        <p:spPr>
          <a:xfrm>
            <a:off x="3164732" y="1577072"/>
            <a:ext cx="0" cy="2592000"/>
          </a:xfrm>
          <a:prstGeom prst="straightConnector1">
            <a:avLst/>
          </a:prstGeom>
          <a:noFill/>
          <a:ln w="19050" cap="flat" cmpd="sng">
            <a:solidFill>
              <a:schemeClr val="lt2"/>
            </a:solidFill>
            <a:prstDash val="solid"/>
            <a:round/>
            <a:headEnd type="oval" w="med" len="med"/>
            <a:tailEnd type="oval" w="med" len="med"/>
          </a:ln>
        </p:spPr>
      </p:cxnSp>
      <p:cxnSp>
        <p:nvCxnSpPr>
          <p:cNvPr id="48" name="Google Shape;1078;p36">
            <a:extLst>
              <a:ext uri="{FF2B5EF4-FFF2-40B4-BE49-F238E27FC236}">
                <a16:creationId xmlns:a16="http://schemas.microsoft.com/office/drawing/2014/main" id="{5C7307F8-0F4C-439E-84B0-495FD6C86056}"/>
              </a:ext>
            </a:extLst>
          </p:cNvPr>
          <p:cNvCxnSpPr/>
          <p:nvPr/>
        </p:nvCxnSpPr>
        <p:spPr>
          <a:xfrm>
            <a:off x="5872212" y="1609913"/>
            <a:ext cx="0" cy="25920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29"/>
          <p:cNvSpPr txBox="1">
            <a:spLocks noGrp="1"/>
          </p:cNvSpPr>
          <p:nvPr>
            <p:ph type="title"/>
          </p:nvPr>
        </p:nvSpPr>
        <p:spPr>
          <a:xfrm>
            <a:off x="527218" y="531249"/>
            <a:ext cx="7704000" cy="7189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KẾT LUẬN</a:t>
            </a:r>
            <a:endParaRPr dirty="0"/>
          </a:p>
        </p:txBody>
      </p:sp>
      <p:sp>
        <p:nvSpPr>
          <p:cNvPr id="45" name="Google Shape;709;p30">
            <a:extLst>
              <a:ext uri="{FF2B5EF4-FFF2-40B4-BE49-F238E27FC236}">
                <a16:creationId xmlns:a16="http://schemas.microsoft.com/office/drawing/2014/main" id="{E230EB96-B7BE-4B8A-BAE9-A6601E958B8C}"/>
              </a:ext>
            </a:extLst>
          </p:cNvPr>
          <p:cNvSpPr txBox="1"/>
          <p:nvPr/>
        </p:nvSpPr>
        <p:spPr>
          <a:xfrm>
            <a:off x="2007394" y="1378744"/>
            <a:ext cx="4993482" cy="1400715"/>
          </a:xfrm>
          <a:prstGeom prst="rect">
            <a:avLst/>
          </a:prstGeom>
          <a:noFill/>
          <a:ln>
            <a:noFill/>
          </a:ln>
        </p:spPr>
        <p:txBody>
          <a:bodyPr spcFirstLastPara="1" wrap="square" lIns="91425" tIns="91425" rIns="91425" bIns="91425" anchor="t" anchorCtr="0">
            <a:noAutofit/>
          </a:bodyPr>
          <a:lstStyle/>
          <a:p>
            <a:pPr algn="ctr"/>
            <a:r>
              <a:rPr lang="vi-VN" sz="1600" dirty="0">
                <a:solidFill>
                  <a:schemeClr val="tx2"/>
                </a:solidFill>
              </a:rPr>
              <a:t>Kiến thức  là một yếu tố then chốt trong việc phát triển và ứng dụng AI. Hiểu rõ cách thức AI thu thập, xử lý và sử dụng kiến thức không chỉ giúp chúng ta tạo ra các hệ thống AI hiệu quả hơn mà còn đảm bảo rằng các quyết định của AI có thể được tin cậy và minh bạch. Tương lai của AI với những tiến bộ trong "Knowledge in Learning" sẽ tiếp tục mở ra nhiều cơ hội mới cho công nghệ và xã hội.</a:t>
            </a:r>
          </a:p>
          <a:p>
            <a:br>
              <a:rPr lang="vi-VN" dirty="0"/>
            </a:br>
            <a:endParaRPr dirty="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Tổng</a:t>
            </a:r>
            <a:r>
              <a:rPr lang="en-US" dirty="0"/>
              <a:t> </a:t>
            </a:r>
            <a:r>
              <a:rPr lang="en-US" dirty="0" err="1"/>
              <a:t>quan</a:t>
            </a:r>
            <a:endParaRPr dirty="0"/>
          </a:p>
        </p:txBody>
      </p:sp>
      <p:sp>
        <p:nvSpPr>
          <p:cNvPr id="72" name="Google Shape;72;p17"/>
          <p:cNvSpPr txBox="1"/>
          <p:nvPr/>
        </p:nvSpPr>
        <p:spPr>
          <a:xfrm>
            <a:off x="4237288" y="1322550"/>
            <a:ext cx="1760032" cy="96402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err="1">
                <a:solidFill>
                  <a:schemeClr val="lt2"/>
                </a:solidFill>
                <a:latin typeface="Rajdhani"/>
                <a:ea typeface="Rajdhani"/>
                <a:cs typeface="Rajdhani"/>
                <a:sym typeface="Rajdhani"/>
              </a:rPr>
              <a:t>Tầm</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quan</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trọng</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của</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kiến</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thức</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trong</a:t>
            </a:r>
            <a:r>
              <a:rPr lang="en-US" sz="1800" b="1" dirty="0">
                <a:solidFill>
                  <a:schemeClr val="lt2"/>
                </a:solidFill>
                <a:latin typeface="Rajdhani"/>
                <a:ea typeface="Rajdhani"/>
                <a:cs typeface="Rajdhani"/>
                <a:sym typeface="Rajdhani"/>
              </a:rPr>
              <a:t> AI</a:t>
            </a:r>
            <a:endParaRPr sz="1800" b="1" dirty="0">
              <a:solidFill>
                <a:schemeClr val="lt2"/>
              </a:solidFill>
              <a:latin typeface="Rajdhani"/>
              <a:ea typeface="Rajdhani"/>
              <a:cs typeface="Rajdhani"/>
              <a:sym typeface="Rajdhani"/>
            </a:endParaRPr>
          </a:p>
        </p:txBody>
      </p:sp>
      <p:sp>
        <p:nvSpPr>
          <p:cNvPr id="75" name="Google Shape;75;p17"/>
          <p:cNvSpPr txBox="1"/>
          <p:nvPr/>
        </p:nvSpPr>
        <p:spPr>
          <a:xfrm>
            <a:off x="7132120" y="1166483"/>
            <a:ext cx="1701842" cy="110390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err="1">
                <a:solidFill>
                  <a:schemeClr val="lt2"/>
                </a:solidFill>
                <a:latin typeface="Rajdhani"/>
                <a:ea typeface="Rajdhani"/>
                <a:cs typeface="Rajdhani"/>
                <a:sym typeface="Rajdhani"/>
              </a:rPr>
              <a:t>Các</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thành</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phần</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của</a:t>
            </a:r>
            <a:r>
              <a:rPr lang="en-US" sz="1800" b="1" dirty="0">
                <a:solidFill>
                  <a:schemeClr val="lt2"/>
                </a:solidFill>
                <a:latin typeface="Rajdhani"/>
                <a:ea typeface="Rajdhani"/>
                <a:cs typeface="Rajdhani"/>
                <a:sym typeface="Rajdhani"/>
              </a:rPr>
              <a:t> Knowledge in Learning</a:t>
            </a:r>
            <a:endParaRPr sz="1800" b="1" dirty="0">
              <a:solidFill>
                <a:schemeClr val="lt2"/>
              </a:solidFill>
              <a:latin typeface="Rajdhani"/>
              <a:ea typeface="Rajdhani"/>
              <a:cs typeface="Rajdhani"/>
              <a:sym typeface="Rajdhani"/>
            </a:endParaRPr>
          </a:p>
        </p:txBody>
      </p:sp>
      <p:grpSp>
        <p:nvGrpSpPr>
          <p:cNvPr id="77" name="Google Shape;77;p17"/>
          <p:cNvGrpSpPr/>
          <p:nvPr/>
        </p:nvGrpSpPr>
        <p:grpSpPr>
          <a:xfrm>
            <a:off x="1463897" y="3097859"/>
            <a:ext cx="2155200" cy="840086"/>
            <a:chOff x="5699116" y="3389935"/>
            <a:chExt cx="2155200" cy="840086"/>
          </a:xfrm>
        </p:grpSpPr>
        <p:sp>
          <p:nvSpPr>
            <p:cNvPr id="78" name="Google Shape;78;p17"/>
            <p:cNvSpPr txBox="1"/>
            <p:nvPr/>
          </p:nvSpPr>
          <p:spPr>
            <a:xfrm>
              <a:off x="5806844" y="3389935"/>
              <a:ext cx="1478756" cy="84008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solidFill>
                    <a:schemeClr val="lt2"/>
                  </a:solidFill>
                  <a:latin typeface="Rajdhani"/>
                  <a:ea typeface="Rajdhani"/>
                  <a:cs typeface="Rajdhani"/>
                  <a:sym typeface="Rajdhani"/>
                </a:rPr>
                <a:t>C</a:t>
              </a:r>
              <a:r>
                <a:rPr lang="vi-VN" sz="1800" b="1" dirty="0">
                  <a:solidFill>
                    <a:schemeClr val="lt2"/>
                  </a:solidFill>
                  <a:latin typeface="Rajdhani"/>
                  <a:ea typeface="Rajdhani"/>
                  <a:cs typeface="Rajdhani"/>
                  <a:sym typeface="Rajdhani"/>
                </a:rPr>
                <a:t>ơ</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chế</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tiếp</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nhận</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và</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xử</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lý</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kiến</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thức</a:t>
              </a:r>
              <a:r>
                <a:rPr lang="en-US" sz="1800" b="1" dirty="0">
                  <a:solidFill>
                    <a:schemeClr val="lt2"/>
                  </a:solidFill>
                  <a:latin typeface="Rajdhani"/>
                  <a:ea typeface="Rajdhani"/>
                  <a:cs typeface="Rajdhani"/>
                  <a:sym typeface="Rajdhani"/>
                </a:rPr>
                <a:t> </a:t>
              </a:r>
              <a:endParaRPr sz="1800" b="1" dirty="0">
                <a:solidFill>
                  <a:schemeClr val="lt2"/>
                </a:solidFill>
                <a:latin typeface="Rajdhani"/>
                <a:ea typeface="Rajdhani"/>
                <a:cs typeface="Rajdhani"/>
                <a:sym typeface="Rajdhani"/>
              </a:endParaRPr>
            </a:p>
          </p:txBody>
        </p:sp>
        <p:sp>
          <p:nvSpPr>
            <p:cNvPr id="79" name="Google Shape;79;p17"/>
            <p:cNvSpPr txBox="1"/>
            <p:nvPr/>
          </p:nvSpPr>
          <p:spPr>
            <a:xfrm>
              <a:off x="5699116" y="3681321"/>
              <a:ext cx="21552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lt2"/>
                </a:solidFill>
                <a:latin typeface="Fira Sans Condensed"/>
                <a:ea typeface="Fira Sans Condensed"/>
                <a:cs typeface="Fira Sans Condensed"/>
                <a:sym typeface="Fira Sans Condensed"/>
              </a:endParaRPr>
            </a:p>
          </p:txBody>
        </p:sp>
      </p:grpSp>
      <p:sp>
        <p:nvSpPr>
          <p:cNvPr id="81" name="Google Shape;81;p17"/>
          <p:cNvSpPr txBox="1"/>
          <p:nvPr/>
        </p:nvSpPr>
        <p:spPr>
          <a:xfrm>
            <a:off x="1125013" y="1357881"/>
            <a:ext cx="2155200" cy="96402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lt2"/>
                </a:solidFill>
                <a:latin typeface="Rajdhani"/>
                <a:ea typeface="Rajdhani"/>
                <a:cs typeface="Rajdhani"/>
                <a:sym typeface="Rajdhani"/>
              </a:rPr>
              <a:t>Gi</a:t>
            </a:r>
            <a:r>
              <a:rPr lang="en-US" sz="1800" b="1" dirty="0" err="1">
                <a:solidFill>
                  <a:schemeClr val="lt2"/>
                </a:solidFill>
                <a:latin typeface="Rajdhani"/>
                <a:ea typeface="Rajdhani"/>
                <a:cs typeface="Rajdhani"/>
                <a:sym typeface="Rajdhani"/>
              </a:rPr>
              <a:t>ới</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thiệu</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về</a:t>
            </a:r>
            <a:r>
              <a:rPr lang="en-US" sz="1800" b="1" dirty="0">
                <a:solidFill>
                  <a:schemeClr val="lt2"/>
                </a:solidFill>
                <a:latin typeface="Rajdhani"/>
                <a:ea typeface="Rajdhani"/>
                <a:cs typeface="Rajdhani"/>
                <a:sym typeface="Rajdhani"/>
              </a:rPr>
              <a:t> Knowledge in Learning</a:t>
            </a:r>
            <a:endParaRPr sz="1800" b="1" dirty="0">
              <a:solidFill>
                <a:schemeClr val="lt2"/>
              </a:solidFill>
              <a:latin typeface="Rajdhani"/>
              <a:ea typeface="Rajdhani"/>
              <a:cs typeface="Rajdhani"/>
              <a:sym typeface="Rajdhani"/>
            </a:endParaRPr>
          </a:p>
        </p:txBody>
      </p:sp>
      <p:sp>
        <p:nvSpPr>
          <p:cNvPr id="83" name="Google Shape;83;p17"/>
          <p:cNvSpPr/>
          <p:nvPr/>
        </p:nvSpPr>
        <p:spPr>
          <a:xfrm>
            <a:off x="481912" y="1400993"/>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1</a:t>
            </a:r>
            <a:endParaRPr sz="4000" b="1" dirty="0">
              <a:solidFill>
                <a:schemeClr val="lt2"/>
              </a:solidFill>
              <a:latin typeface="Rajdhani"/>
              <a:ea typeface="Rajdhani"/>
              <a:cs typeface="Rajdhani"/>
              <a:sym typeface="Rajdhani"/>
            </a:endParaRPr>
          </a:p>
        </p:txBody>
      </p:sp>
      <p:sp>
        <p:nvSpPr>
          <p:cNvPr id="84" name="Google Shape;84;p17"/>
          <p:cNvSpPr/>
          <p:nvPr/>
        </p:nvSpPr>
        <p:spPr>
          <a:xfrm>
            <a:off x="3180200" y="1384710"/>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2</a:t>
            </a:r>
            <a:endParaRPr sz="4000" b="1" dirty="0">
              <a:solidFill>
                <a:schemeClr val="lt2"/>
              </a:solidFill>
              <a:latin typeface="Rajdhani"/>
              <a:ea typeface="Rajdhani"/>
              <a:cs typeface="Rajdhani"/>
              <a:sym typeface="Rajdhani"/>
            </a:endParaRPr>
          </a:p>
        </p:txBody>
      </p:sp>
      <p:sp>
        <p:nvSpPr>
          <p:cNvPr id="85" name="Google Shape;85;p17"/>
          <p:cNvSpPr/>
          <p:nvPr/>
        </p:nvSpPr>
        <p:spPr>
          <a:xfrm>
            <a:off x="6254320" y="1408773"/>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3</a:t>
            </a:r>
            <a:endParaRPr sz="4000" b="1" dirty="0">
              <a:solidFill>
                <a:schemeClr val="lt2"/>
              </a:solidFill>
              <a:latin typeface="Rajdhani"/>
              <a:ea typeface="Rajdhani"/>
              <a:cs typeface="Rajdhani"/>
              <a:sym typeface="Rajdhani"/>
            </a:endParaRPr>
          </a:p>
        </p:txBody>
      </p:sp>
      <p:sp>
        <p:nvSpPr>
          <p:cNvPr id="86" name="Google Shape;86;p17"/>
          <p:cNvSpPr/>
          <p:nvPr/>
        </p:nvSpPr>
        <p:spPr>
          <a:xfrm>
            <a:off x="481912" y="3060145"/>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4</a:t>
            </a:r>
            <a:endParaRPr sz="4000" b="1" dirty="0">
              <a:solidFill>
                <a:schemeClr val="lt2"/>
              </a:solidFill>
              <a:latin typeface="Rajdhani"/>
              <a:ea typeface="Rajdhani"/>
              <a:cs typeface="Rajdhani"/>
              <a:sym typeface="Rajdhani"/>
            </a:endParaRPr>
          </a:p>
        </p:txBody>
      </p:sp>
      <p:sp>
        <p:nvSpPr>
          <p:cNvPr id="19" name="Google Shape;84;p17">
            <a:extLst>
              <a:ext uri="{FF2B5EF4-FFF2-40B4-BE49-F238E27FC236}">
                <a16:creationId xmlns:a16="http://schemas.microsoft.com/office/drawing/2014/main" id="{47069FF1-528C-47EB-A000-8995C793F2FD}"/>
              </a:ext>
            </a:extLst>
          </p:cNvPr>
          <p:cNvSpPr/>
          <p:nvPr/>
        </p:nvSpPr>
        <p:spPr>
          <a:xfrm>
            <a:off x="3180200" y="3060145"/>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5</a:t>
            </a:r>
            <a:endParaRPr sz="4000" b="1" dirty="0">
              <a:solidFill>
                <a:schemeClr val="lt2"/>
              </a:solidFill>
              <a:latin typeface="Rajdhani"/>
              <a:ea typeface="Rajdhani"/>
              <a:cs typeface="Rajdhani"/>
              <a:sym typeface="Rajdhani"/>
            </a:endParaRPr>
          </a:p>
        </p:txBody>
      </p:sp>
      <p:sp>
        <p:nvSpPr>
          <p:cNvPr id="20" name="Google Shape;72;p17">
            <a:extLst>
              <a:ext uri="{FF2B5EF4-FFF2-40B4-BE49-F238E27FC236}">
                <a16:creationId xmlns:a16="http://schemas.microsoft.com/office/drawing/2014/main" id="{5AECFF49-D23C-40B7-B4F0-6E35842A40D6}"/>
              </a:ext>
            </a:extLst>
          </p:cNvPr>
          <p:cNvSpPr txBox="1"/>
          <p:nvPr/>
        </p:nvSpPr>
        <p:spPr>
          <a:xfrm>
            <a:off x="4237287" y="3017033"/>
            <a:ext cx="1856333" cy="123349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err="1">
                <a:solidFill>
                  <a:schemeClr val="lt2"/>
                </a:solidFill>
                <a:latin typeface="Rajdhani"/>
                <a:ea typeface="Rajdhani"/>
                <a:cs typeface="Rajdhani"/>
                <a:sym typeface="Rajdhani"/>
              </a:rPr>
              <a:t>Biểu</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diễn</a:t>
            </a:r>
            <a:r>
              <a:rPr lang="en-US" sz="1800" b="1" dirty="0">
                <a:solidFill>
                  <a:schemeClr val="lt2"/>
                </a:solidFill>
                <a:latin typeface="Rajdhani"/>
                <a:ea typeface="Rajdhani"/>
                <a:cs typeface="Rajdhani"/>
                <a:sym typeface="Rajdhani"/>
              </a:rPr>
              <a:t> tri </a:t>
            </a:r>
            <a:r>
              <a:rPr lang="en-US" sz="1800" b="1" dirty="0" err="1">
                <a:solidFill>
                  <a:schemeClr val="lt2"/>
                </a:solidFill>
                <a:latin typeface="Rajdhani"/>
                <a:ea typeface="Rajdhani"/>
                <a:cs typeface="Rajdhani"/>
                <a:sym typeface="Rajdhani"/>
              </a:rPr>
              <a:t>thức</a:t>
            </a:r>
            <a:r>
              <a:rPr lang="en-US" sz="1800" b="1" dirty="0">
                <a:solidFill>
                  <a:schemeClr val="lt2"/>
                </a:solidFill>
                <a:latin typeface="Rajdhani"/>
                <a:ea typeface="Rajdhani"/>
                <a:cs typeface="Rajdhani"/>
                <a:sym typeface="Rajdhani"/>
              </a:rPr>
              <a:t> (Knowledge Representation)</a:t>
            </a:r>
          </a:p>
          <a:p>
            <a:pPr marL="0" lvl="0" indent="0" algn="ctr" rtl="0">
              <a:spcBef>
                <a:spcPts val="0"/>
              </a:spcBef>
              <a:spcAft>
                <a:spcPts val="0"/>
              </a:spcAft>
              <a:buNone/>
            </a:pPr>
            <a:endParaRPr sz="1800" b="1" dirty="0">
              <a:solidFill>
                <a:schemeClr val="lt2"/>
              </a:solidFill>
              <a:latin typeface="Rajdhani"/>
              <a:ea typeface="Rajdhani"/>
              <a:cs typeface="Rajdhani"/>
              <a:sym typeface="Rajdhani"/>
            </a:endParaRPr>
          </a:p>
        </p:txBody>
      </p:sp>
      <p:sp>
        <p:nvSpPr>
          <p:cNvPr id="21" name="Google Shape;85;p17">
            <a:extLst>
              <a:ext uri="{FF2B5EF4-FFF2-40B4-BE49-F238E27FC236}">
                <a16:creationId xmlns:a16="http://schemas.microsoft.com/office/drawing/2014/main" id="{6A1F6D52-853E-47CA-8902-676F9DD00409}"/>
              </a:ext>
            </a:extLst>
          </p:cNvPr>
          <p:cNvSpPr/>
          <p:nvPr/>
        </p:nvSpPr>
        <p:spPr>
          <a:xfrm>
            <a:off x="6254320" y="3060145"/>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6</a:t>
            </a:r>
            <a:endParaRPr sz="4000" b="1" dirty="0">
              <a:solidFill>
                <a:schemeClr val="lt2"/>
              </a:solidFill>
              <a:latin typeface="Rajdhani"/>
              <a:ea typeface="Rajdhani"/>
              <a:cs typeface="Rajdhani"/>
              <a:sym typeface="Rajdhani"/>
            </a:endParaRPr>
          </a:p>
        </p:txBody>
      </p:sp>
      <p:sp>
        <p:nvSpPr>
          <p:cNvPr id="22" name="Google Shape;75;p17">
            <a:extLst>
              <a:ext uri="{FF2B5EF4-FFF2-40B4-BE49-F238E27FC236}">
                <a16:creationId xmlns:a16="http://schemas.microsoft.com/office/drawing/2014/main" id="{42B32EE8-3314-4A0E-AE71-1FCAA957879B}"/>
              </a:ext>
            </a:extLst>
          </p:cNvPr>
          <p:cNvSpPr txBox="1"/>
          <p:nvPr/>
        </p:nvSpPr>
        <p:spPr>
          <a:xfrm>
            <a:off x="7132120" y="2834039"/>
            <a:ext cx="1701842" cy="114297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err="1">
                <a:solidFill>
                  <a:schemeClr val="lt2"/>
                </a:solidFill>
                <a:latin typeface="Rajdhani"/>
                <a:ea typeface="Rajdhani"/>
                <a:cs typeface="Rajdhani"/>
                <a:sym typeface="Rajdhani"/>
              </a:rPr>
              <a:t>Ứng</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dụng</a:t>
            </a:r>
            <a:r>
              <a:rPr lang="en-US" sz="1800" b="1" dirty="0">
                <a:solidFill>
                  <a:schemeClr val="lt2"/>
                </a:solidFill>
                <a:latin typeface="Rajdhani"/>
                <a:ea typeface="Rajdhani"/>
                <a:cs typeface="Rajdhani"/>
                <a:sym typeface="Rajdhani"/>
              </a:rPr>
              <a:t> </a:t>
            </a:r>
            <a:r>
              <a:rPr lang="en-US" sz="1800" b="1" dirty="0" err="1">
                <a:solidFill>
                  <a:schemeClr val="lt2"/>
                </a:solidFill>
                <a:latin typeface="Rajdhani"/>
                <a:ea typeface="Rajdhani"/>
                <a:cs typeface="Rajdhani"/>
                <a:sym typeface="Rajdhani"/>
              </a:rPr>
              <a:t>trong</a:t>
            </a:r>
            <a:r>
              <a:rPr lang="en-US" sz="1800" b="1" dirty="0">
                <a:solidFill>
                  <a:schemeClr val="lt2"/>
                </a:solidFill>
                <a:latin typeface="Rajdhani"/>
                <a:ea typeface="Rajdhani"/>
                <a:cs typeface="Rajdhani"/>
                <a:sym typeface="Rajdhani"/>
              </a:rPr>
              <a:t> AI</a:t>
            </a:r>
          </a:p>
          <a:p>
            <a:pPr marL="0" lvl="0" indent="0" algn="ctr" rtl="0">
              <a:spcBef>
                <a:spcPts val="0"/>
              </a:spcBef>
              <a:spcAft>
                <a:spcPts val="0"/>
              </a:spcAft>
              <a:buNone/>
            </a:pPr>
            <a:endParaRPr lang="en-US" sz="1800" b="1" dirty="0">
              <a:solidFill>
                <a:schemeClr val="lt2"/>
              </a:solidFill>
              <a:latin typeface="Rajdhani"/>
              <a:ea typeface="Rajdhani"/>
              <a:cs typeface="Rajdhani"/>
              <a:sym typeface="Rajdhan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0F14-BDB4-4CD9-85F1-ECDD3C7D3162}"/>
              </a:ext>
            </a:extLst>
          </p:cNvPr>
          <p:cNvSpPr>
            <a:spLocks noGrp="1"/>
          </p:cNvSpPr>
          <p:nvPr>
            <p:ph type="title"/>
          </p:nvPr>
        </p:nvSpPr>
        <p:spPr/>
        <p:txBody>
          <a:bodyPr/>
          <a:lstStyle/>
          <a:p>
            <a:r>
              <a:rPr lang="en-US" dirty="0"/>
              <a:t>THANKS FOR LISTENING</a:t>
            </a:r>
          </a:p>
        </p:txBody>
      </p:sp>
      <p:sp>
        <p:nvSpPr>
          <p:cNvPr id="3" name="Text Placeholder 2">
            <a:extLst>
              <a:ext uri="{FF2B5EF4-FFF2-40B4-BE49-F238E27FC236}">
                <a16:creationId xmlns:a16="http://schemas.microsoft.com/office/drawing/2014/main" id="{443B5055-9095-47C0-8DFE-0ECD9D06508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489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lvl="0"/>
            <a:r>
              <a:rPr lang="en-US" dirty="0" err="1"/>
              <a:t>Giới</a:t>
            </a:r>
            <a:r>
              <a:rPr lang="en-US" dirty="0"/>
              <a:t> </a:t>
            </a:r>
            <a:r>
              <a:rPr lang="en-US" dirty="0" err="1"/>
              <a:t>thiệu</a:t>
            </a:r>
            <a:r>
              <a:rPr lang="en-US" dirty="0"/>
              <a:t> </a:t>
            </a:r>
            <a:r>
              <a:rPr lang="en-US" dirty="0" err="1"/>
              <a:t>về</a:t>
            </a:r>
            <a:r>
              <a:rPr lang="en-US" dirty="0"/>
              <a:t> Knowledge in Learning</a:t>
            </a:r>
            <a:endParaRPr sz="3000" dirty="0"/>
          </a:p>
        </p:txBody>
      </p:sp>
      <p:sp>
        <p:nvSpPr>
          <p:cNvPr id="65" name="Google Shape;65;p16"/>
          <p:cNvSpPr txBox="1">
            <a:spLocks noGrp="1"/>
          </p:cNvSpPr>
          <p:nvPr>
            <p:ph type="body" idx="1"/>
          </p:nvPr>
        </p:nvSpPr>
        <p:spPr>
          <a:xfrm>
            <a:off x="1115100" y="1764506"/>
            <a:ext cx="6913800" cy="2843969"/>
          </a:xfrm>
          <a:prstGeom prst="rect">
            <a:avLst/>
          </a:prstGeom>
        </p:spPr>
        <p:txBody>
          <a:bodyPr spcFirstLastPara="1" wrap="square" lIns="91425" tIns="91425" rIns="91425" bIns="91425" anchor="t" anchorCtr="0">
            <a:noAutofit/>
          </a:bodyPr>
          <a:lstStyle/>
          <a:p>
            <a:pPr lvl="0">
              <a:buClr>
                <a:schemeClr val="lt2"/>
              </a:buClr>
              <a:buFont typeface="Fira Sans Condensed"/>
              <a:buChar char="●"/>
            </a:pPr>
            <a:r>
              <a:rPr lang="en-US" dirty="0" err="1"/>
              <a:t>Trong</a:t>
            </a:r>
            <a:r>
              <a:rPr lang="en-US" dirty="0"/>
              <a:t> AI, "Knowledge in Learning" </a:t>
            </a:r>
            <a:r>
              <a:rPr lang="en-US" dirty="0" err="1"/>
              <a:t>đề</a:t>
            </a:r>
            <a:r>
              <a:rPr lang="en-US" dirty="0"/>
              <a:t> </a:t>
            </a:r>
            <a:r>
              <a:rPr lang="en-US" dirty="0" err="1"/>
              <a:t>cập</a:t>
            </a:r>
            <a:r>
              <a:rPr lang="en-US" dirty="0"/>
              <a:t> </a:t>
            </a:r>
            <a:r>
              <a:rPr lang="en-US" dirty="0" err="1"/>
              <a:t>đến</a:t>
            </a:r>
            <a:r>
              <a:rPr lang="en-US" dirty="0"/>
              <a:t> </a:t>
            </a:r>
            <a:r>
              <a:rPr lang="en-US" dirty="0" err="1"/>
              <a:t>cách</a:t>
            </a:r>
            <a:r>
              <a:rPr lang="en-US" dirty="0"/>
              <a:t> </a:t>
            </a:r>
            <a:r>
              <a:rPr lang="en-US" dirty="0" err="1"/>
              <a:t>các</a:t>
            </a:r>
            <a:r>
              <a:rPr lang="en-US" dirty="0"/>
              <a:t> </a:t>
            </a:r>
            <a:r>
              <a:rPr lang="en-US" dirty="0" err="1"/>
              <a:t>hệ</a:t>
            </a:r>
            <a:r>
              <a:rPr lang="en-US" dirty="0"/>
              <a:t> </a:t>
            </a:r>
            <a:r>
              <a:rPr lang="en-US" dirty="0" err="1"/>
              <a:t>thống</a:t>
            </a:r>
            <a:r>
              <a:rPr lang="en-US" dirty="0"/>
              <a:t> AI </a:t>
            </a:r>
            <a:r>
              <a:rPr lang="en-US" dirty="0" err="1"/>
              <a:t>thu</a:t>
            </a:r>
            <a:r>
              <a:rPr lang="en-US" dirty="0"/>
              <a:t> </a:t>
            </a:r>
            <a:r>
              <a:rPr lang="en-US" dirty="0" err="1"/>
              <a:t>thập</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kiến</a:t>
            </a:r>
            <a:r>
              <a:rPr lang="en-US" dirty="0"/>
              <a:t> </a:t>
            </a:r>
            <a:r>
              <a:rPr lang="en-US" dirty="0" err="1"/>
              <a:t>thức</a:t>
            </a:r>
            <a:r>
              <a:rPr lang="en-US" dirty="0"/>
              <a:t> </a:t>
            </a:r>
            <a:r>
              <a:rPr lang="en-US" dirty="0" err="1"/>
              <a:t>để</a:t>
            </a:r>
            <a:r>
              <a:rPr lang="en-US" dirty="0"/>
              <a:t> </a:t>
            </a:r>
            <a:r>
              <a:rPr lang="en-US" dirty="0" err="1"/>
              <a:t>học</a:t>
            </a:r>
            <a:r>
              <a:rPr lang="en-US" dirty="0"/>
              <a:t> </a:t>
            </a:r>
            <a:r>
              <a:rPr lang="en-US" dirty="0" err="1"/>
              <a:t>hỏi</a:t>
            </a:r>
            <a:r>
              <a:rPr lang="en-US" dirty="0"/>
              <a:t> </a:t>
            </a:r>
            <a:r>
              <a:rPr lang="en-US" dirty="0" err="1"/>
              <a:t>và</a:t>
            </a:r>
            <a:r>
              <a:rPr lang="en-US" dirty="0"/>
              <a:t> ra </a:t>
            </a:r>
            <a:r>
              <a:rPr lang="en-US" dirty="0" err="1"/>
              <a:t>quyết</a:t>
            </a:r>
            <a:r>
              <a:rPr lang="en-US" dirty="0"/>
              <a:t> </a:t>
            </a:r>
            <a:r>
              <a:rPr lang="en-US" dirty="0" err="1"/>
              <a:t>định</a:t>
            </a:r>
            <a:r>
              <a:rPr lang="en-US" dirty="0"/>
              <a:t>.</a:t>
            </a:r>
          </a:p>
          <a:p>
            <a:pPr marL="139700" lvl="0" indent="0">
              <a:buClr>
                <a:schemeClr val="lt2"/>
              </a:buClr>
              <a:buNone/>
            </a:pPr>
            <a:endParaRPr lang="en-US" dirty="0"/>
          </a:p>
          <a:p>
            <a:pPr lvl="0">
              <a:buClr>
                <a:schemeClr val="lt2"/>
              </a:buClr>
              <a:buFont typeface="Fira Sans Condensed"/>
              <a:buChar char="●"/>
            </a:pPr>
            <a:r>
              <a:rPr lang="vi-VN" dirty="0"/>
              <a:t>Kiến thức là nền tảng giúp các hệ thống AI cải thiện hiệu suất và trở nên thông minh hơn.</a:t>
            </a:r>
            <a:endParaRPr lang="en-US" dirty="0"/>
          </a:p>
          <a:p>
            <a:pPr marL="139700" lvl="0" indent="0">
              <a:buClr>
                <a:schemeClr val="lt2"/>
              </a:buClr>
              <a:buNone/>
            </a:pPr>
            <a:endParaRPr lang="en-US" dirty="0"/>
          </a:p>
          <a:p>
            <a:pPr lvl="0">
              <a:buClr>
                <a:schemeClr val="lt2"/>
              </a:buClr>
              <a:buFont typeface="Fira Sans Condensed"/>
              <a:buChar char="●"/>
            </a:pPr>
            <a:r>
              <a:rPr lang="en-US" dirty="0" err="1"/>
              <a:t>Hiểu</a:t>
            </a:r>
            <a:r>
              <a:rPr lang="en-US" dirty="0"/>
              <a:t> </a:t>
            </a:r>
            <a:r>
              <a:rPr lang="en-US" dirty="0" err="1"/>
              <a:t>rõ</a:t>
            </a:r>
            <a:r>
              <a:rPr lang="en-US" dirty="0"/>
              <a:t> </a:t>
            </a:r>
            <a:r>
              <a:rPr lang="en-US" dirty="0" err="1"/>
              <a:t>cách</a:t>
            </a:r>
            <a:r>
              <a:rPr lang="en-US" dirty="0"/>
              <a:t> </a:t>
            </a:r>
            <a:r>
              <a:rPr lang="en-US" dirty="0" err="1"/>
              <a:t>kiến</a:t>
            </a:r>
            <a:r>
              <a:rPr lang="en-US" dirty="0"/>
              <a:t> </a:t>
            </a:r>
            <a:r>
              <a:rPr lang="en-US" dirty="0" err="1"/>
              <a:t>thức</a:t>
            </a:r>
            <a:r>
              <a:rPr lang="en-US" dirty="0"/>
              <a:t> đ</a:t>
            </a:r>
            <a:r>
              <a:rPr lang="vi-VN" dirty="0"/>
              <a:t>ư</a:t>
            </a:r>
            <a:r>
              <a:rPr lang="en-US" dirty="0" err="1"/>
              <a:t>ợc</a:t>
            </a:r>
            <a:r>
              <a:rPr lang="en-US" dirty="0"/>
              <a:t> </a:t>
            </a:r>
            <a:r>
              <a:rPr lang="en-US" dirty="0" err="1"/>
              <a:t>học</a:t>
            </a:r>
            <a:r>
              <a:rPr lang="en-US" dirty="0"/>
              <a:t> </a:t>
            </a:r>
            <a:r>
              <a:rPr lang="en-US" dirty="0" err="1"/>
              <a:t>và</a:t>
            </a:r>
            <a:r>
              <a:rPr lang="en-US" dirty="0"/>
              <a:t> </a:t>
            </a:r>
            <a:r>
              <a:rPr lang="en-US" dirty="0" err="1"/>
              <a:t>áp</a:t>
            </a:r>
            <a:r>
              <a:rPr lang="en-US" dirty="0"/>
              <a:t> </a:t>
            </a:r>
            <a:r>
              <a:rPr lang="en-US" dirty="0" err="1"/>
              <a:t>dụng</a:t>
            </a:r>
            <a:r>
              <a:rPr lang="en-US" dirty="0"/>
              <a:t> </a:t>
            </a:r>
            <a:r>
              <a:rPr lang="en-US" dirty="0" err="1"/>
              <a:t>trong</a:t>
            </a:r>
            <a:r>
              <a:rPr lang="en-US" dirty="0"/>
              <a:t> AI </a:t>
            </a:r>
            <a:r>
              <a:rPr lang="en-US" dirty="0" err="1"/>
              <a:t>không</a:t>
            </a:r>
            <a:r>
              <a:rPr lang="en-US" dirty="0"/>
              <a:t> </a:t>
            </a:r>
            <a:r>
              <a:rPr lang="en-US" dirty="0" err="1"/>
              <a:t>chỉ</a:t>
            </a:r>
            <a:r>
              <a:rPr lang="en-US" dirty="0"/>
              <a:t> </a:t>
            </a:r>
            <a:r>
              <a:rPr lang="en-US" dirty="0" err="1"/>
              <a:t>giúp</a:t>
            </a:r>
            <a:r>
              <a:rPr lang="en-US" dirty="0"/>
              <a:t> </a:t>
            </a:r>
            <a:r>
              <a:rPr lang="en-US" dirty="0" err="1"/>
              <a:t>chúng</a:t>
            </a:r>
            <a:r>
              <a:rPr lang="en-US" dirty="0"/>
              <a:t> ta </a:t>
            </a:r>
            <a:r>
              <a:rPr lang="en-US" dirty="0" err="1"/>
              <a:t>phát</a:t>
            </a:r>
            <a:r>
              <a:rPr lang="en-US" dirty="0"/>
              <a:t> </a:t>
            </a:r>
            <a:r>
              <a:rPr lang="en-US" dirty="0" err="1"/>
              <a:t>triển</a:t>
            </a:r>
            <a:r>
              <a:rPr lang="en-US" dirty="0"/>
              <a:t> </a:t>
            </a:r>
            <a:r>
              <a:rPr lang="en-US" dirty="0" err="1"/>
              <a:t>các</a:t>
            </a:r>
            <a:r>
              <a:rPr lang="en-US" dirty="0"/>
              <a:t> </a:t>
            </a:r>
            <a:r>
              <a:rPr lang="en-US" dirty="0" err="1"/>
              <a:t>các</a:t>
            </a:r>
            <a:r>
              <a:rPr lang="en-US" dirty="0"/>
              <a:t> </a:t>
            </a:r>
            <a:r>
              <a:rPr lang="en-US" dirty="0" err="1"/>
              <a:t>mô</a:t>
            </a:r>
            <a:r>
              <a:rPr lang="en-US" dirty="0"/>
              <a:t> </a:t>
            </a:r>
            <a:r>
              <a:rPr lang="en-US" dirty="0" err="1"/>
              <a:t>hình</a:t>
            </a:r>
            <a:r>
              <a:rPr lang="en-US" dirty="0"/>
              <a:t> AI </a:t>
            </a:r>
            <a:r>
              <a:rPr lang="en-US" dirty="0" err="1"/>
              <a:t>hiệu</a:t>
            </a:r>
            <a:r>
              <a:rPr lang="en-US" dirty="0"/>
              <a:t> </a:t>
            </a:r>
            <a:r>
              <a:rPr lang="en-US" dirty="0" err="1"/>
              <a:t>quả</a:t>
            </a:r>
            <a:r>
              <a:rPr lang="en-US" dirty="0"/>
              <a:t> h</a:t>
            </a:r>
            <a:r>
              <a:rPr lang="vi-VN" dirty="0"/>
              <a:t>ơ</a:t>
            </a:r>
            <a:r>
              <a:rPr lang="en-US" dirty="0"/>
              <a:t>n </a:t>
            </a:r>
            <a:r>
              <a:rPr lang="en-US" dirty="0" err="1"/>
              <a:t>mà</a:t>
            </a:r>
            <a:r>
              <a:rPr lang="en-US" dirty="0"/>
              <a:t> </a:t>
            </a:r>
            <a:r>
              <a:rPr lang="en-US" dirty="0" err="1"/>
              <a:t>còn</a:t>
            </a:r>
            <a:r>
              <a:rPr lang="en-US" dirty="0"/>
              <a:t> </a:t>
            </a:r>
            <a:r>
              <a:rPr lang="en-US" dirty="0" err="1"/>
              <a:t>giúp</a:t>
            </a:r>
            <a:r>
              <a:rPr lang="en-US" dirty="0"/>
              <a:t> </a:t>
            </a:r>
            <a:r>
              <a:rPr lang="en-US" dirty="0" err="1"/>
              <a:t>chúng</a:t>
            </a:r>
            <a:r>
              <a:rPr lang="en-US" dirty="0"/>
              <a:t> ta </a:t>
            </a:r>
            <a:r>
              <a:rPr lang="en-US" dirty="0" err="1"/>
              <a:t>giải</a:t>
            </a:r>
            <a:r>
              <a:rPr lang="en-US" dirty="0"/>
              <a:t> </a:t>
            </a:r>
            <a:r>
              <a:rPr lang="en-US" dirty="0" err="1"/>
              <a:t>thích</a:t>
            </a:r>
            <a:r>
              <a:rPr lang="en-US" dirty="0"/>
              <a:t> </a:t>
            </a:r>
            <a:r>
              <a:rPr lang="en-US" dirty="0" err="1"/>
              <a:t>và</a:t>
            </a:r>
            <a:r>
              <a:rPr lang="en-US" dirty="0"/>
              <a:t> tin t</a:t>
            </a:r>
            <a:r>
              <a:rPr lang="vi-VN" dirty="0"/>
              <a:t>ư</a:t>
            </a:r>
            <a:r>
              <a:rPr lang="en-US" dirty="0" err="1"/>
              <a:t>ởng</a:t>
            </a:r>
            <a:r>
              <a:rPr lang="en-US" dirty="0"/>
              <a:t> </a:t>
            </a:r>
            <a:r>
              <a:rPr lang="en-US" dirty="0" err="1"/>
              <a:t>vào</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của</a:t>
            </a:r>
            <a:r>
              <a:rPr lang="en-US" dirty="0"/>
              <a:t> AI.</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9" name="Google Shape;1149;p38"/>
          <p:cNvSpPr txBox="1">
            <a:spLocks noGrp="1"/>
          </p:cNvSpPr>
          <p:nvPr>
            <p:ph type="title"/>
          </p:nvPr>
        </p:nvSpPr>
        <p:spPr>
          <a:xfrm>
            <a:off x="0" y="235744"/>
            <a:ext cx="8743950" cy="6572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Knowlegde</a:t>
            </a:r>
            <a:r>
              <a:rPr lang="en-US" dirty="0"/>
              <a:t> in Learning</a:t>
            </a:r>
            <a:endParaRPr dirty="0"/>
          </a:p>
        </p:txBody>
      </p:sp>
      <p:pic>
        <p:nvPicPr>
          <p:cNvPr id="1026" name="Picture 2" descr="https://lh7-us.googleusercontent.com/_NIdaTpP0TEDSWSsZup1ER4ZwlH9L5zX947yiYJIHkV8BfsQsgxKffKThlD_rQChKdVWsuAWkHFhe9Zx6BgVGKb0UNkslCtFfCS6FMS5TOvjG-RR7GVi6tPGz7njf_JbZ6btJdaMqr6ME-7cbt_EUpk">
            <a:extLst>
              <a:ext uri="{FF2B5EF4-FFF2-40B4-BE49-F238E27FC236}">
                <a16:creationId xmlns:a16="http://schemas.microsoft.com/office/drawing/2014/main" id="{7F6AF1A5-1DF1-4FAF-A91D-A0A2240DD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1233644"/>
            <a:ext cx="5734050" cy="3228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Tầm</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kiến</a:t>
            </a:r>
            <a:r>
              <a:rPr lang="en-US" dirty="0"/>
              <a:t> </a:t>
            </a:r>
            <a:r>
              <a:rPr lang="en-US" dirty="0" err="1"/>
              <a:t>thức</a:t>
            </a:r>
            <a:br>
              <a:rPr lang="en-US" dirty="0"/>
            </a:br>
            <a:r>
              <a:rPr lang="en-US" dirty="0"/>
              <a:t> </a:t>
            </a:r>
            <a:r>
              <a:rPr lang="en-US" dirty="0" err="1"/>
              <a:t>trong</a:t>
            </a:r>
            <a:r>
              <a:rPr lang="en-US" dirty="0"/>
              <a:t> AI</a:t>
            </a:r>
            <a:endParaRPr dirty="0"/>
          </a:p>
        </p:txBody>
      </p:sp>
      <p:grpSp>
        <p:nvGrpSpPr>
          <p:cNvPr id="109" name="Google Shape;109;p18"/>
          <p:cNvGrpSpPr/>
          <p:nvPr/>
        </p:nvGrpSpPr>
        <p:grpSpPr>
          <a:xfrm>
            <a:off x="7353109" y="4372289"/>
            <a:ext cx="371883" cy="365691"/>
            <a:chOff x="860940" y="2746477"/>
            <a:chExt cx="371883" cy="365691"/>
          </a:xfrm>
        </p:grpSpPr>
        <p:sp>
          <p:nvSpPr>
            <p:cNvPr id="110" name="Google Shape;110;p18"/>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8"/>
          <p:cNvGrpSpPr/>
          <p:nvPr/>
        </p:nvGrpSpPr>
        <p:grpSpPr>
          <a:xfrm>
            <a:off x="3401300" y="4406856"/>
            <a:ext cx="374709" cy="374010"/>
            <a:chOff x="1421638" y="4125629"/>
            <a:chExt cx="374709" cy="374010"/>
          </a:xfrm>
        </p:grpSpPr>
        <p:sp>
          <p:nvSpPr>
            <p:cNvPr id="117" name="Google Shape;117;p1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1467;p47">
            <a:extLst>
              <a:ext uri="{FF2B5EF4-FFF2-40B4-BE49-F238E27FC236}">
                <a16:creationId xmlns:a16="http://schemas.microsoft.com/office/drawing/2014/main" id="{D2C3D52E-D93F-4BC5-9819-878064791507}"/>
              </a:ext>
            </a:extLst>
          </p:cNvPr>
          <p:cNvSpPr txBox="1"/>
          <p:nvPr/>
        </p:nvSpPr>
        <p:spPr>
          <a:xfrm>
            <a:off x="1048350" y="1550193"/>
            <a:ext cx="7074094" cy="2243137"/>
          </a:xfrm>
          <a:prstGeom prst="rect">
            <a:avLst/>
          </a:prstGeom>
          <a:noFill/>
          <a:ln>
            <a:noFill/>
          </a:ln>
        </p:spPr>
        <p:txBody>
          <a:bodyPr spcFirstLastPara="1" wrap="square" lIns="91425" tIns="91425" rIns="91425" bIns="91425" anchor="t" anchorCtr="0">
            <a:noAutofit/>
          </a:bodyPr>
          <a:lstStyle/>
          <a:p>
            <a:pPr lvl="0">
              <a:lnSpc>
                <a:spcPct val="115000"/>
              </a:lnSpc>
              <a:spcBef>
                <a:spcPts val="1400"/>
              </a:spcBef>
              <a:buSzPts val="1100"/>
            </a:pPr>
            <a:r>
              <a:rPr lang="vi-VN" sz="1800" dirty="0">
                <a:solidFill>
                  <a:schemeClr val="tx2"/>
                </a:solidFill>
              </a:rPr>
              <a:t>Kiến thức trong AI bao gồm thông tin, kỹ năng và sự hiểu biết được thu thập thông qua nhiều phương pháp học khác nhau. Các hệ thống AI cần có khả năng học từ dữ liệu, nhận dạng các mẫu, và áp dụng kiến thức đã học để giải quyết các vấn đề mới. Quá trình này tương tự như cách con người học tập và tích lũy kiến thức từ kinh nghiệm.</a:t>
            </a:r>
            <a:endParaRPr sz="1800" dirty="0">
              <a:solidFill>
                <a:schemeClr val="tx2"/>
              </a:solidFill>
            </a:endParaRPr>
          </a:p>
        </p:txBody>
      </p:sp>
      <p:sp>
        <p:nvSpPr>
          <p:cNvPr id="50" name="Google Shape;1210;p39">
            <a:extLst>
              <a:ext uri="{FF2B5EF4-FFF2-40B4-BE49-F238E27FC236}">
                <a16:creationId xmlns:a16="http://schemas.microsoft.com/office/drawing/2014/main" id="{017037BB-96CC-4A89-9B87-AE010648DFAF}"/>
              </a:ext>
            </a:extLst>
          </p:cNvPr>
          <p:cNvSpPr/>
          <p:nvPr/>
        </p:nvSpPr>
        <p:spPr>
          <a:xfrm>
            <a:off x="5606635" y="4425330"/>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8;p18">
            <a:extLst>
              <a:ext uri="{FF2B5EF4-FFF2-40B4-BE49-F238E27FC236}">
                <a16:creationId xmlns:a16="http://schemas.microsoft.com/office/drawing/2014/main" id="{A57EE5F1-8733-4966-A65D-4E8ABF6A91E6}"/>
              </a:ext>
            </a:extLst>
          </p:cNvPr>
          <p:cNvSpPr/>
          <p:nvPr/>
        </p:nvSpPr>
        <p:spPr>
          <a:xfrm>
            <a:off x="1465018" y="4425330"/>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grpSp>
        <p:nvGrpSpPr>
          <p:cNvPr id="143" name="Google Shape;143;p19"/>
          <p:cNvGrpSpPr/>
          <p:nvPr/>
        </p:nvGrpSpPr>
        <p:grpSpPr>
          <a:xfrm>
            <a:off x="4385972" y="1195568"/>
            <a:ext cx="372073" cy="355243"/>
            <a:chOff x="7390435" y="3680868"/>
            <a:chExt cx="372073" cy="355243"/>
          </a:xfrm>
        </p:grpSpPr>
        <p:sp>
          <p:nvSpPr>
            <p:cNvPr id="144" name="Google Shape;144;p19"/>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https://lh7-us.googleusercontent.com/tyOEzcp5mBZZYEHOg-vKyAVAb3WFSsHH68UNNUjD_95I_EH9KLPqRwIdDvQmenKpUZeLwEiEZOkD6CHHpL0OgKMluLq5kzu78XyVuNS0yWHRntqHe8Pik0_VVOVapf7Wu_Fp3jb5lg6WwQd4JTVwi2A">
            <a:extLst>
              <a:ext uri="{FF2B5EF4-FFF2-40B4-BE49-F238E27FC236}">
                <a16:creationId xmlns:a16="http://schemas.microsoft.com/office/drawing/2014/main" id="{F25B168A-CE9A-499D-A6B8-7D74E2411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498" y="930774"/>
            <a:ext cx="5734050" cy="3281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Tầm</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kiến</a:t>
            </a:r>
            <a:r>
              <a:rPr lang="en-US" dirty="0"/>
              <a:t> </a:t>
            </a:r>
            <a:r>
              <a:rPr lang="en-US" dirty="0" err="1"/>
              <a:t>thức</a:t>
            </a:r>
            <a:r>
              <a:rPr lang="en-US" dirty="0"/>
              <a:t> </a:t>
            </a:r>
            <a:r>
              <a:rPr lang="en-US" dirty="0" err="1"/>
              <a:t>trong</a:t>
            </a:r>
            <a:r>
              <a:rPr lang="en-US" dirty="0"/>
              <a:t> AI</a:t>
            </a:r>
            <a:endParaRPr dirty="0"/>
          </a:p>
        </p:txBody>
      </p:sp>
      <p:grpSp>
        <p:nvGrpSpPr>
          <p:cNvPr id="155" name="Google Shape;155;p20"/>
          <p:cNvGrpSpPr/>
          <p:nvPr/>
        </p:nvGrpSpPr>
        <p:grpSpPr>
          <a:xfrm rot="-5400000">
            <a:off x="538739" y="2192621"/>
            <a:ext cx="362321" cy="364231"/>
            <a:chOff x="6069423" y="2891892"/>
            <a:chExt cx="362321" cy="364231"/>
          </a:xfrm>
        </p:grpSpPr>
        <p:sp>
          <p:nvSpPr>
            <p:cNvPr id="156" name="Google Shape;156;p20"/>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20"/>
          <p:cNvSpPr txBox="1"/>
          <p:nvPr/>
        </p:nvSpPr>
        <p:spPr>
          <a:xfrm flipH="1">
            <a:off x="844010" y="1811535"/>
            <a:ext cx="2147007" cy="157832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Cải thi</a:t>
            </a:r>
            <a:r>
              <a:rPr lang="en-US" sz="2400" b="1" dirty="0" err="1">
                <a:solidFill>
                  <a:schemeClr val="lt2"/>
                </a:solidFill>
                <a:latin typeface="Rajdhani"/>
                <a:ea typeface="Rajdhani"/>
                <a:cs typeface="Rajdhani"/>
                <a:sym typeface="Rajdhani"/>
              </a:rPr>
              <a:t>ện</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hiệu</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suất</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của</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mô</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hình</a:t>
            </a:r>
            <a:r>
              <a:rPr lang="en-US" sz="2400" b="1" dirty="0">
                <a:solidFill>
                  <a:schemeClr val="lt2"/>
                </a:solidFill>
                <a:latin typeface="Rajdhani"/>
                <a:ea typeface="Rajdhani"/>
                <a:cs typeface="Rajdhani"/>
                <a:sym typeface="Rajdhani"/>
              </a:rPr>
              <a:t> AI</a:t>
            </a:r>
            <a:endParaRPr sz="2400" b="1" dirty="0">
              <a:solidFill>
                <a:schemeClr val="lt2"/>
              </a:solidFill>
              <a:latin typeface="Rajdhani"/>
              <a:ea typeface="Rajdhani"/>
              <a:cs typeface="Rajdhani"/>
              <a:sym typeface="Rajdhani"/>
            </a:endParaRPr>
          </a:p>
        </p:txBody>
      </p:sp>
      <p:grpSp>
        <p:nvGrpSpPr>
          <p:cNvPr id="84" name="Google Shape;995;p34">
            <a:extLst>
              <a:ext uri="{FF2B5EF4-FFF2-40B4-BE49-F238E27FC236}">
                <a16:creationId xmlns:a16="http://schemas.microsoft.com/office/drawing/2014/main" id="{E5207214-5A93-4EEA-8171-DBA9736B77EF}"/>
              </a:ext>
            </a:extLst>
          </p:cNvPr>
          <p:cNvGrpSpPr/>
          <p:nvPr/>
        </p:nvGrpSpPr>
        <p:grpSpPr>
          <a:xfrm>
            <a:off x="7957407" y="1844748"/>
            <a:ext cx="254644" cy="348828"/>
            <a:chOff x="1770459" y="2884503"/>
            <a:chExt cx="254644" cy="348828"/>
          </a:xfrm>
        </p:grpSpPr>
        <p:sp>
          <p:nvSpPr>
            <p:cNvPr id="85" name="Google Shape;996;p34">
              <a:extLst>
                <a:ext uri="{FF2B5EF4-FFF2-40B4-BE49-F238E27FC236}">
                  <a16:creationId xmlns:a16="http://schemas.microsoft.com/office/drawing/2014/main" id="{E69C11E3-0694-4FE4-9616-957D472A4676}"/>
                </a:ext>
              </a:extLst>
            </p:cNvPr>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97;p34">
              <a:extLst>
                <a:ext uri="{FF2B5EF4-FFF2-40B4-BE49-F238E27FC236}">
                  <a16:creationId xmlns:a16="http://schemas.microsoft.com/office/drawing/2014/main" id="{6AEBB44E-6FAC-4A25-8F0D-91748BFF1D35}"/>
                </a:ext>
              </a:extLst>
            </p:cNvPr>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98;p34">
              <a:extLst>
                <a:ext uri="{FF2B5EF4-FFF2-40B4-BE49-F238E27FC236}">
                  <a16:creationId xmlns:a16="http://schemas.microsoft.com/office/drawing/2014/main" id="{B4B0ED61-3C83-425C-9215-C57591BCEA01}"/>
                </a:ext>
              </a:extLst>
            </p:cNvPr>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99;p34">
              <a:extLst>
                <a:ext uri="{FF2B5EF4-FFF2-40B4-BE49-F238E27FC236}">
                  <a16:creationId xmlns:a16="http://schemas.microsoft.com/office/drawing/2014/main" id="{B81E67D9-4BE7-4F0D-8B32-60EAC0DEAA9F}"/>
                </a:ext>
              </a:extLst>
            </p:cNvPr>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00;p34">
              <a:extLst>
                <a:ext uri="{FF2B5EF4-FFF2-40B4-BE49-F238E27FC236}">
                  <a16:creationId xmlns:a16="http://schemas.microsoft.com/office/drawing/2014/main" id="{5AA89FDE-AAD0-4789-8D2D-7E65E817B89F}"/>
                </a:ext>
              </a:extLst>
            </p:cNvPr>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01;p34">
              <a:extLst>
                <a:ext uri="{FF2B5EF4-FFF2-40B4-BE49-F238E27FC236}">
                  <a16:creationId xmlns:a16="http://schemas.microsoft.com/office/drawing/2014/main" id="{383C8496-C979-4833-B854-F666A96232B8}"/>
                </a:ext>
              </a:extLst>
            </p:cNvPr>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02;p34">
              <a:extLst>
                <a:ext uri="{FF2B5EF4-FFF2-40B4-BE49-F238E27FC236}">
                  <a16:creationId xmlns:a16="http://schemas.microsoft.com/office/drawing/2014/main" id="{C97C739B-86D0-43F5-A5B0-9F4591813563}"/>
                </a:ext>
              </a:extLst>
            </p:cNvPr>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03;p34">
              <a:extLst>
                <a:ext uri="{FF2B5EF4-FFF2-40B4-BE49-F238E27FC236}">
                  <a16:creationId xmlns:a16="http://schemas.microsoft.com/office/drawing/2014/main" id="{A207043A-1DA6-4A40-8705-40801B6B3959}"/>
                </a:ext>
              </a:extLst>
            </p:cNvPr>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08;p18">
            <a:extLst>
              <a:ext uri="{FF2B5EF4-FFF2-40B4-BE49-F238E27FC236}">
                <a16:creationId xmlns:a16="http://schemas.microsoft.com/office/drawing/2014/main" id="{DF0E2A43-87FB-48AE-BECC-7481B9C94122}"/>
              </a:ext>
            </a:extLst>
          </p:cNvPr>
          <p:cNvSpPr/>
          <p:nvPr/>
        </p:nvSpPr>
        <p:spPr>
          <a:xfrm>
            <a:off x="8066412" y="2393080"/>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681;p29">
            <a:extLst>
              <a:ext uri="{FF2B5EF4-FFF2-40B4-BE49-F238E27FC236}">
                <a16:creationId xmlns:a16="http://schemas.microsoft.com/office/drawing/2014/main" id="{0297855B-6630-4D72-BDC9-4977E3DDB9F8}"/>
              </a:ext>
            </a:extLst>
          </p:cNvPr>
          <p:cNvSpPr/>
          <p:nvPr/>
        </p:nvSpPr>
        <p:spPr>
          <a:xfrm>
            <a:off x="3386138" y="1251503"/>
            <a:ext cx="4076201" cy="1884146"/>
          </a:xfrm>
          <a:prstGeom prst="hexagon">
            <a:avLst>
              <a:gd name="adj" fmla="val 35132"/>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algn="ctr"/>
            <a:r>
              <a:rPr lang="vi-VN" dirty="0">
                <a:solidFill>
                  <a:schemeClr val="tx2"/>
                </a:solidFill>
              </a:rPr>
              <a:t>Học chính xác hơn: Mô hình AI có kiến trúc nền tảng tốt sẽ học từ dữ liệu nhanh hơn và chính xác hơn, có các dữ liệu chính xác giúp mô tả nhanh chóng và phân loại đúng.</a:t>
            </a:r>
          </a:p>
          <a:p>
            <a:pPr marL="0" lvl="0" indent="0" algn="ctr" rtl="0">
              <a:spcBef>
                <a:spcPts val="0"/>
              </a:spcBef>
              <a:spcAft>
                <a:spcPts val="0"/>
              </a:spcAft>
              <a:buNone/>
            </a:pPr>
            <a:endParaRPr b="1" dirty="0">
              <a:solidFill>
                <a:schemeClr val="lt2"/>
              </a:solidFill>
              <a:latin typeface="Rajdhani"/>
              <a:ea typeface="Rajdhani"/>
              <a:cs typeface="Rajdhani"/>
              <a:sym typeface="Rajdhani"/>
            </a:endParaRPr>
          </a:p>
        </p:txBody>
      </p:sp>
      <p:sp>
        <p:nvSpPr>
          <p:cNvPr id="116" name="Google Shape;681;p29">
            <a:extLst>
              <a:ext uri="{FF2B5EF4-FFF2-40B4-BE49-F238E27FC236}">
                <a16:creationId xmlns:a16="http://schemas.microsoft.com/office/drawing/2014/main" id="{E5DE1386-E62D-49FF-9533-100E51FD195D}"/>
              </a:ext>
            </a:extLst>
          </p:cNvPr>
          <p:cNvSpPr/>
          <p:nvPr/>
        </p:nvSpPr>
        <p:spPr>
          <a:xfrm>
            <a:off x="3472881" y="3211407"/>
            <a:ext cx="3989458" cy="1884146"/>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r>
              <a:rPr lang="vi-VN" dirty="0">
                <a:solidFill>
                  <a:schemeClr val="tx2"/>
                </a:solidFill>
              </a:rPr>
              <a:t>Giảm thiểu lỗi: Kiến trúc AI giúp hệ thống giảm thiểu lỗi trong quá trình xác định. Ví dụ, một hệ thống dự đoán y khoa được trang web có kiến thức y học đầy đủ sẽ có khả năng dự đoán chính xác hơn.</a:t>
            </a:r>
          </a:p>
          <a:p>
            <a:br>
              <a:rPr lang="vi-VN" dirty="0"/>
            </a:br>
            <a:endParaRPr b="1" dirty="0">
              <a:solidFill>
                <a:schemeClr val="lt2"/>
              </a:solidFill>
              <a:latin typeface="Rajdhani"/>
              <a:ea typeface="Rajdhani"/>
              <a:cs typeface="Rajdhani"/>
              <a:sym typeface="Rajdhan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lvl="0"/>
            <a:r>
              <a:rPr lang="en-US" dirty="0" err="1"/>
              <a:t>Tầm</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kiến</a:t>
            </a:r>
            <a:r>
              <a:rPr lang="en-US" dirty="0"/>
              <a:t> </a:t>
            </a:r>
            <a:r>
              <a:rPr lang="en-US" dirty="0" err="1"/>
              <a:t>thức</a:t>
            </a:r>
            <a:r>
              <a:rPr lang="en-US" dirty="0"/>
              <a:t> </a:t>
            </a:r>
            <a:r>
              <a:rPr lang="en-US" dirty="0" err="1"/>
              <a:t>trong</a:t>
            </a:r>
            <a:r>
              <a:rPr lang="en-US" dirty="0"/>
              <a:t> AI</a:t>
            </a:r>
            <a:endParaRPr dirty="0"/>
          </a:p>
        </p:txBody>
      </p:sp>
      <p:sp>
        <p:nvSpPr>
          <p:cNvPr id="964" name="Google Shape;964;p34"/>
          <p:cNvSpPr txBox="1"/>
          <p:nvPr/>
        </p:nvSpPr>
        <p:spPr>
          <a:xfrm>
            <a:off x="3375810" y="2532174"/>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dirty="0" err="1">
                <a:solidFill>
                  <a:schemeClr val="lt2"/>
                </a:solidFill>
                <a:latin typeface="Rajdhani"/>
                <a:ea typeface="Rajdhani"/>
                <a:cs typeface="Rajdhani"/>
                <a:sym typeface="Rajdhani"/>
              </a:rPr>
              <a:t>Nâng</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cấp</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khả</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năng</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học</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tập</a:t>
            </a:r>
            <a:endParaRPr sz="2400" b="1" dirty="0">
              <a:solidFill>
                <a:schemeClr val="lt2"/>
              </a:solidFill>
              <a:latin typeface="Rajdhani"/>
              <a:ea typeface="Rajdhani"/>
              <a:cs typeface="Rajdhani"/>
              <a:sym typeface="Rajdhani"/>
            </a:endParaRPr>
          </a:p>
        </p:txBody>
      </p:sp>
      <p:cxnSp>
        <p:nvCxnSpPr>
          <p:cNvPr id="983" name="Google Shape;983;p34"/>
          <p:cNvCxnSpPr>
            <a:cxnSpLocks/>
            <a:endCxn id="964" idx="1"/>
          </p:cNvCxnSpPr>
          <p:nvPr/>
        </p:nvCxnSpPr>
        <p:spPr>
          <a:xfrm>
            <a:off x="3032819" y="2121664"/>
            <a:ext cx="342991" cy="639110"/>
          </a:xfrm>
          <a:prstGeom prst="bentConnector3">
            <a:avLst>
              <a:gd name="adj1" fmla="val 50000"/>
            </a:avLst>
          </a:prstGeom>
          <a:noFill/>
          <a:ln w="19050" cap="flat" cmpd="sng">
            <a:solidFill>
              <a:schemeClr val="lt2"/>
            </a:solidFill>
            <a:prstDash val="solid"/>
            <a:round/>
            <a:headEnd type="oval" w="med" len="med"/>
            <a:tailEnd type="oval" w="med" len="med"/>
          </a:ln>
        </p:spPr>
      </p:cxnSp>
      <p:cxnSp>
        <p:nvCxnSpPr>
          <p:cNvPr id="984" name="Google Shape;984;p34"/>
          <p:cNvCxnSpPr>
            <a:cxnSpLocks/>
          </p:cNvCxnSpPr>
          <p:nvPr/>
        </p:nvCxnSpPr>
        <p:spPr>
          <a:xfrm flipH="1">
            <a:off x="3054249" y="3415964"/>
            <a:ext cx="342900" cy="699900"/>
          </a:xfrm>
          <a:prstGeom prst="bentConnector3">
            <a:avLst>
              <a:gd name="adj1" fmla="val 50013"/>
            </a:avLst>
          </a:prstGeom>
          <a:noFill/>
          <a:ln w="19050" cap="flat" cmpd="sng">
            <a:solidFill>
              <a:schemeClr val="lt2"/>
            </a:solidFill>
            <a:prstDash val="solid"/>
            <a:round/>
            <a:headEnd type="oval" w="med" len="med"/>
            <a:tailEnd type="oval" w="med" len="med"/>
          </a:ln>
        </p:spPr>
      </p:cxnSp>
      <p:cxnSp>
        <p:nvCxnSpPr>
          <p:cNvPr id="985" name="Google Shape;985;p34"/>
          <p:cNvCxnSpPr>
            <a:cxnSpLocks/>
          </p:cNvCxnSpPr>
          <p:nvPr/>
        </p:nvCxnSpPr>
        <p:spPr>
          <a:xfrm flipV="1">
            <a:off x="5606773" y="3408291"/>
            <a:ext cx="320720" cy="708467"/>
          </a:xfrm>
          <a:prstGeom prst="bentConnector3">
            <a:avLst>
              <a:gd name="adj1" fmla="val 50000"/>
            </a:avLst>
          </a:prstGeom>
          <a:noFill/>
          <a:ln w="19050" cap="flat" cmpd="sng">
            <a:solidFill>
              <a:schemeClr val="lt2"/>
            </a:solidFill>
            <a:prstDash val="solid"/>
            <a:round/>
            <a:headEnd type="oval" w="med" len="med"/>
            <a:tailEnd type="oval" w="med" len="med"/>
          </a:ln>
        </p:spPr>
      </p:cxnSp>
      <p:grpSp>
        <p:nvGrpSpPr>
          <p:cNvPr id="995" name="Google Shape;995;p34"/>
          <p:cNvGrpSpPr/>
          <p:nvPr/>
        </p:nvGrpSpPr>
        <p:grpSpPr>
          <a:xfrm>
            <a:off x="4444678" y="3225470"/>
            <a:ext cx="254644" cy="348828"/>
            <a:chOff x="1770459" y="2884503"/>
            <a:chExt cx="254644" cy="348828"/>
          </a:xfrm>
        </p:grpSpPr>
        <p:sp>
          <p:nvSpPr>
            <p:cNvPr id="996" name="Google Shape;996;p34"/>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34"/>
          <p:cNvGrpSpPr/>
          <p:nvPr/>
        </p:nvGrpSpPr>
        <p:grpSpPr>
          <a:xfrm>
            <a:off x="1312650" y="4511132"/>
            <a:ext cx="367013" cy="331278"/>
            <a:chOff x="3522521" y="1975857"/>
            <a:chExt cx="367013" cy="331278"/>
          </a:xfrm>
        </p:grpSpPr>
        <p:sp>
          <p:nvSpPr>
            <p:cNvPr id="1005" name="Google Shape;1005;p34"/>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498;p26">
            <a:extLst>
              <a:ext uri="{FF2B5EF4-FFF2-40B4-BE49-F238E27FC236}">
                <a16:creationId xmlns:a16="http://schemas.microsoft.com/office/drawing/2014/main" id="{0A5DE915-4D2A-41D8-8A8D-9BF7028147CC}"/>
              </a:ext>
            </a:extLst>
          </p:cNvPr>
          <p:cNvSpPr txBox="1"/>
          <p:nvPr/>
        </p:nvSpPr>
        <p:spPr>
          <a:xfrm flipH="1">
            <a:off x="164341" y="1112201"/>
            <a:ext cx="2663633" cy="3335746"/>
          </a:xfrm>
          <a:prstGeom prst="rect">
            <a:avLst/>
          </a:prstGeom>
          <a:noFill/>
          <a:ln>
            <a:noFill/>
          </a:ln>
        </p:spPr>
        <p:txBody>
          <a:bodyPr spcFirstLastPara="1" wrap="square" lIns="91425" tIns="91425" rIns="91425" bIns="91425" anchor="b" anchorCtr="0">
            <a:noAutofit/>
          </a:bodyPr>
          <a:lstStyle/>
          <a:p>
            <a:pPr lvl="0" algn="ctr"/>
            <a:r>
              <a:rPr lang="vi-VN" dirty="0">
                <a:solidFill>
                  <a:schemeClr val="tx2"/>
                </a:solidFill>
              </a:rPr>
              <a:t>Học từ kinh nghiệm: Kiến trúc kinh nghiệm cho phép hệ thống học tập AI từ dữ liệu thực tế và cải thiện hiệu suất theo thời gian. </a:t>
            </a:r>
            <a:endParaRPr lang="en-US" dirty="0">
              <a:solidFill>
                <a:schemeClr val="tx2"/>
              </a:solidFill>
            </a:endParaRPr>
          </a:p>
          <a:p>
            <a:pPr lvl="0" algn="ctr"/>
            <a:endParaRPr lang="en-US" dirty="0">
              <a:solidFill>
                <a:schemeClr val="tx2"/>
              </a:solidFill>
            </a:endParaRPr>
          </a:p>
          <a:p>
            <a:pPr lvl="0" algn="ctr"/>
            <a:endParaRPr lang="en-US" dirty="0">
              <a:solidFill>
                <a:schemeClr val="tx2"/>
              </a:solidFill>
            </a:endParaRPr>
          </a:p>
          <a:p>
            <a:pPr lvl="0" algn="ctr"/>
            <a:r>
              <a:rPr lang="vi-VN" dirty="0">
                <a:solidFill>
                  <a:schemeClr val="tx2"/>
                </a:solidFill>
              </a:rPr>
              <a:t>Ví dụ</a:t>
            </a:r>
            <a:r>
              <a:rPr lang="en-US" dirty="0">
                <a:solidFill>
                  <a:schemeClr val="tx2"/>
                </a:solidFill>
              </a:rPr>
              <a:t>:</a:t>
            </a:r>
            <a:r>
              <a:rPr lang="vi-VN" dirty="0">
                <a:solidFill>
                  <a:schemeClr val="tx2"/>
                </a:solidFill>
              </a:rPr>
              <a:t> </a:t>
            </a:r>
            <a:r>
              <a:rPr lang="en-US" dirty="0">
                <a:solidFill>
                  <a:schemeClr val="tx2"/>
                </a:solidFill>
              </a:rPr>
              <a:t>M</a:t>
            </a:r>
            <a:r>
              <a:rPr lang="vi-VN" dirty="0">
                <a:solidFill>
                  <a:schemeClr val="tx2"/>
                </a:solidFill>
              </a:rPr>
              <a:t>ột hệ thống lái xe tự động sẽ trở nên an toàn hơn sau khi được huấn luyện với dữ liệu từ hàng triệu km đường đi.</a:t>
            </a:r>
            <a:endParaRPr b="1" dirty="0">
              <a:solidFill>
                <a:schemeClr val="tx2"/>
              </a:solidFill>
              <a:latin typeface="Rajdhani"/>
              <a:ea typeface="Rajdhani"/>
              <a:cs typeface="Rajdhani"/>
              <a:sym typeface="Rajdhani"/>
            </a:endParaRPr>
          </a:p>
        </p:txBody>
      </p:sp>
      <p:sp>
        <p:nvSpPr>
          <p:cNvPr id="3" name="Rectangle 2">
            <a:extLst>
              <a:ext uri="{FF2B5EF4-FFF2-40B4-BE49-F238E27FC236}">
                <a16:creationId xmlns:a16="http://schemas.microsoft.com/office/drawing/2014/main" id="{047F578D-6DB8-4505-9CFC-E45CBDBA1410}"/>
              </a:ext>
            </a:extLst>
          </p:cNvPr>
          <p:cNvSpPr/>
          <p:nvPr/>
        </p:nvSpPr>
        <p:spPr>
          <a:xfrm>
            <a:off x="6141691" y="1841797"/>
            <a:ext cx="2559481" cy="3108543"/>
          </a:xfrm>
          <a:prstGeom prst="rect">
            <a:avLst/>
          </a:prstGeom>
        </p:spPr>
        <p:txBody>
          <a:bodyPr wrap="square">
            <a:spAutoFit/>
          </a:bodyPr>
          <a:lstStyle/>
          <a:p>
            <a:r>
              <a:rPr lang="vi-VN" dirty="0">
                <a:solidFill>
                  <a:schemeClr val="tx2"/>
                </a:solidFill>
              </a:rPr>
              <a:t>Học chuyển giao (Transfer Learning): Khả năng chuyển giao kiến thức từ một nhiệm vụ sang nhiệm vụ khác giúp các mô hình AI linh hoạt và hiệu quả hơn.</a:t>
            </a:r>
            <a:endParaRPr lang="en-US" dirty="0">
              <a:solidFill>
                <a:schemeClr val="tx2"/>
              </a:solidFill>
            </a:endParaRPr>
          </a:p>
          <a:p>
            <a:endParaRPr lang="en-US" dirty="0">
              <a:solidFill>
                <a:schemeClr val="tx2"/>
              </a:solidFill>
              <a:latin typeface="Arial" panose="020B0604020202020204" pitchFamily="34" charset="0"/>
            </a:endParaRPr>
          </a:p>
          <a:p>
            <a:r>
              <a:rPr lang="vi-VN" dirty="0">
                <a:solidFill>
                  <a:schemeClr val="tx2"/>
                </a:solidFill>
              </a:rPr>
              <a:t>Ví dụ: </a:t>
            </a:r>
            <a:r>
              <a:rPr lang="en-US" dirty="0">
                <a:solidFill>
                  <a:schemeClr val="tx2"/>
                </a:solidFill>
              </a:rPr>
              <a:t>M</a:t>
            </a:r>
            <a:r>
              <a:rPr lang="vi-VN" dirty="0">
                <a:solidFill>
                  <a:schemeClr val="tx2"/>
                </a:solidFill>
              </a:rPr>
              <a:t>ột khuôn mặt nhận dạng mô hình có thể được chuyển đổi để nhận dạng các đối tượng khác trong hình ảnh.</a:t>
            </a:r>
          </a:p>
          <a:p>
            <a:br>
              <a:rPr lang="vi-VN" dirty="0"/>
            </a:br>
            <a:endParaRPr lang="en-US" dirty="0">
              <a:solidFill>
                <a:schemeClr val="tx2"/>
              </a:solidFill>
            </a:endParaRPr>
          </a:p>
        </p:txBody>
      </p:sp>
      <p:cxnSp>
        <p:nvCxnSpPr>
          <p:cNvPr id="81" name="Google Shape;983;p34">
            <a:extLst>
              <a:ext uri="{FF2B5EF4-FFF2-40B4-BE49-F238E27FC236}">
                <a16:creationId xmlns:a16="http://schemas.microsoft.com/office/drawing/2014/main" id="{B44D8A1E-F2D1-4338-AED7-A8B05B4B388C}"/>
              </a:ext>
            </a:extLst>
          </p:cNvPr>
          <p:cNvCxnSpPr>
            <a:cxnSpLocks/>
          </p:cNvCxnSpPr>
          <p:nvPr/>
        </p:nvCxnSpPr>
        <p:spPr>
          <a:xfrm>
            <a:off x="5579383" y="2077645"/>
            <a:ext cx="342991" cy="639110"/>
          </a:xfrm>
          <a:prstGeom prst="bentConnector3">
            <a:avLst>
              <a:gd name="adj1" fmla="val 50000"/>
            </a:avLst>
          </a:prstGeom>
          <a:noFill/>
          <a:ln w="19050" cap="flat" cmpd="sng">
            <a:solidFill>
              <a:schemeClr val="lt2"/>
            </a:solidFill>
            <a:prstDash val="solid"/>
            <a:round/>
            <a:headEnd type="oval" w="med" len="med"/>
            <a:tailEnd type="oval" w="med" len="med"/>
          </a:ln>
        </p:spPr>
      </p:cxnSp>
      <p:grpSp>
        <p:nvGrpSpPr>
          <p:cNvPr id="86" name="Google Shape;1103;p37">
            <a:extLst>
              <a:ext uri="{FF2B5EF4-FFF2-40B4-BE49-F238E27FC236}">
                <a16:creationId xmlns:a16="http://schemas.microsoft.com/office/drawing/2014/main" id="{45A4C646-0F55-40E2-9B90-CBC65F03F334}"/>
              </a:ext>
            </a:extLst>
          </p:cNvPr>
          <p:cNvGrpSpPr/>
          <p:nvPr/>
        </p:nvGrpSpPr>
        <p:grpSpPr>
          <a:xfrm>
            <a:off x="7226557" y="4475231"/>
            <a:ext cx="354363" cy="354395"/>
            <a:chOff x="3712952" y="1970604"/>
            <a:chExt cx="354363" cy="354395"/>
          </a:xfrm>
        </p:grpSpPr>
        <p:sp>
          <p:nvSpPr>
            <p:cNvPr id="87" name="Google Shape;1104;p37">
              <a:extLst>
                <a:ext uri="{FF2B5EF4-FFF2-40B4-BE49-F238E27FC236}">
                  <a16:creationId xmlns:a16="http://schemas.microsoft.com/office/drawing/2014/main" id="{7532C3B5-5F46-46FD-8F4A-5B868B4B16E9}"/>
                </a:ext>
              </a:extLst>
            </p:cNvPr>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05;p37">
              <a:extLst>
                <a:ext uri="{FF2B5EF4-FFF2-40B4-BE49-F238E27FC236}">
                  <a16:creationId xmlns:a16="http://schemas.microsoft.com/office/drawing/2014/main" id="{87571450-BF79-4D5E-93F7-57518AB21725}"/>
                </a:ext>
              </a:extLst>
            </p:cNvPr>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06;p37">
              <a:extLst>
                <a:ext uri="{FF2B5EF4-FFF2-40B4-BE49-F238E27FC236}">
                  <a16:creationId xmlns:a16="http://schemas.microsoft.com/office/drawing/2014/main" id="{FCB960D7-895C-4163-8F95-08BA4EA76925}"/>
                </a:ext>
              </a:extLst>
            </p:cNvPr>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107;p37">
              <a:extLst>
                <a:ext uri="{FF2B5EF4-FFF2-40B4-BE49-F238E27FC236}">
                  <a16:creationId xmlns:a16="http://schemas.microsoft.com/office/drawing/2014/main" id="{07F77DDC-3E40-4045-ADE5-E710C1856691}"/>
                </a:ext>
              </a:extLst>
            </p:cNvPr>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08;p37">
              <a:extLst>
                <a:ext uri="{FF2B5EF4-FFF2-40B4-BE49-F238E27FC236}">
                  <a16:creationId xmlns:a16="http://schemas.microsoft.com/office/drawing/2014/main" id="{89A259BB-CC24-42A6-81C2-12A8C7E4D5C9}"/>
                </a:ext>
              </a:extLst>
            </p:cNvPr>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09;p37">
              <a:extLst>
                <a:ext uri="{FF2B5EF4-FFF2-40B4-BE49-F238E27FC236}">
                  <a16:creationId xmlns:a16="http://schemas.microsoft.com/office/drawing/2014/main" id="{52CB5D97-1F4E-499E-AD83-53F02B09E007}"/>
                </a:ext>
              </a:extLst>
            </p:cNvPr>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10;p37">
              <a:extLst>
                <a:ext uri="{FF2B5EF4-FFF2-40B4-BE49-F238E27FC236}">
                  <a16:creationId xmlns:a16="http://schemas.microsoft.com/office/drawing/2014/main" id="{31284EEE-EF1C-4D0A-B56D-918F2F8EA750}"/>
                </a:ext>
              </a:extLst>
            </p:cNvPr>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11;p37">
              <a:extLst>
                <a:ext uri="{FF2B5EF4-FFF2-40B4-BE49-F238E27FC236}">
                  <a16:creationId xmlns:a16="http://schemas.microsoft.com/office/drawing/2014/main" id="{88E8011A-4BAE-4BC6-A39E-790F6FDD37FB}"/>
                </a:ext>
              </a:extLst>
            </p:cNvPr>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12;p37">
              <a:extLst>
                <a:ext uri="{FF2B5EF4-FFF2-40B4-BE49-F238E27FC236}">
                  <a16:creationId xmlns:a16="http://schemas.microsoft.com/office/drawing/2014/main" id="{A648F018-BA91-4365-BF3D-6565E9BBF2A2}"/>
                </a:ext>
              </a:extLst>
            </p:cNvPr>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Tầm</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kiến</a:t>
            </a:r>
            <a:r>
              <a:rPr lang="en-US" dirty="0"/>
              <a:t> </a:t>
            </a:r>
            <a:r>
              <a:rPr lang="en-US" dirty="0" err="1"/>
              <a:t>thức</a:t>
            </a:r>
            <a:r>
              <a:rPr lang="en-US" dirty="0"/>
              <a:t> </a:t>
            </a:r>
            <a:r>
              <a:rPr lang="en-US" dirty="0" err="1"/>
              <a:t>trong</a:t>
            </a:r>
            <a:r>
              <a:rPr lang="en-US" dirty="0"/>
              <a:t> AI</a:t>
            </a:r>
            <a:endParaRPr dirty="0"/>
          </a:p>
        </p:txBody>
      </p:sp>
      <p:sp>
        <p:nvSpPr>
          <p:cNvPr id="166" name="Google Shape;166;p20"/>
          <p:cNvSpPr txBox="1"/>
          <p:nvPr/>
        </p:nvSpPr>
        <p:spPr>
          <a:xfrm flipH="1">
            <a:off x="856911" y="1766735"/>
            <a:ext cx="2147007" cy="157832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dirty="0">
                <a:solidFill>
                  <a:schemeClr val="lt2"/>
                </a:solidFill>
                <a:latin typeface="Rajdhani"/>
                <a:ea typeface="Rajdhani"/>
                <a:cs typeface="Rajdhani"/>
                <a:sym typeface="Rajdhani"/>
              </a:rPr>
              <a:t>Ra </a:t>
            </a:r>
            <a:r>
              <a:rPr lang="en-US" sz="2400" b="1" dirty="0" err="1">
                <a:solidFill>
                  <a:schemeClr val="lt2"/>
                </a:solidFill>
                <a:latin typeface="Rajdhani"/>
                <a:ea typeface="Rajdhani"/>
                <a:cs typeface="Rajdhani"/>
                <a:sym typeface="Rajdhani"/>
              </a:rPr>
              <a:t>quyết</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định</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thông</a:t>
            </a:r>
            <a:r>
              <a:rPr lang="en-US" sz="2400" b="1" dirty="0">
                <a:solidFill>
                  <a:schemeClr val="lt2"/>
                </a:solidFill>
                <a:latin typeface="Rajdhani"/>
                <a:ea typeface="Rajdhani"/>
                <a:cs typeface="Rajdhani"/>
                <a:sym typeface="Rajdhani"/>
              </a:rPr>
              <a:t> tin </a:t>
            </a:r>
            <a:r>
              <a:rPr lang="en-US" sz="2400" b="1" dirty="0" err="1">
                <a:solidFill>
                  <a:schemeClr val="lt2"/>
                </a:solidFill>
                <a:latin typeface="Rajdhani"/>
                <a:ea typeface="Rajdhani"/>
                <a:cs typeface="Rajdhani"/>
                <a:sym typeface="Rajdhani"/>
              </a:rPr>
              <a:t>chính</a:t>
            </a:r>
            <a:r>
              <a:rPr lang="en-US" sz="2400" b="1" dirty="0">
                <a:solidFill>
                  <a:schemeClr val="lt2"/>
                </a:solidFill>
                <a:latin typeface="Rajdhani"/>
                <a:ea typeface="Rajdhani"/>
                <a:cs typeface="Rajdhani"/>
                <a:sym typeface="Rajdhani"/>
              </a:rPr>
              <a:t> </a:t>
            </a:r>
            <a:r>
              <a:rPr lang="en-US" sz="2400" b="1" dirty="0" err="1">
                <a:solidFill>
                  <a:schemeClr val="lt2"/>
                </a:solidFill>
                <a:latin typeface="Rajdhani"/>
                <a:ea typeface="Rajdhani"/>
                <a:cs typeface="Rajdhani"/>
                <a:sym typeface="Rajdhani"/>
              </a:rPr>
              <a:t>xác</a:t>
            </a:r>
            <a:r>
              <a:rPr lang="en-US" sz="2400" b="1" dirty="0">
                <a:solidFill>
                  <a:schemeClr val="lt2"/>
                </a:solidFill>
                <a:latin typeface="Rajdhani"/>
                <a:ea typeface="Rajdhani"/>
                <a:cs typeface="Rajdhani"/>
                <a:sym typeface="Rajdhani"/>
              </a:rPr>
              <a:t> h</a:t>
            </a:r>
            <a:r>
              <a:rPr lang="vi-VN" sz="2400" b="1" dirty="0">
                <a:solidFill>
                  <a:schemeClr val="lt2"/>
                </a:solidFill>
                <a:latin typeface="Rajdhani"/>
                <a:ea typeface="Rajdhani"/>
                <a:cs typeface="Rajdhani"/>
                <a:sym typeface="Rajdhani"/>
              </a:rPr>
              <a:t>ơ</a:t>
            </a:r>
            <a:r>
              <a:rPr lang="en-US" sz="2400" b="1" dirty="0">
                <a:solidFill>
                  <a:schemeClr val="lt2"/>
                </a:solidFill>
                <a:latin typeface="Rajdhani"/>
                <a:ea typeface="Rajdhani"/>
                <a:cs typeface="Rajdhani"/>
                <a:sym typeface="Rajdhani"/>
              </a:rPr>
              <a:t>n</a:t>
            </a:r>
            <a:endParaRPr sz="2400" b="1" dirty="0">
              <a:solidFill>
                <a:schemeClr val="lt2"/>
              </a:solidFill>
              <a:latin typeface="Rajdhani"/>
              <a:ea typeface="Rajdhani"/>
              <a:cs typeface="Rajdhani"/>
              <a:sym typeface="Rajdhani"/>
            </a:endParaRPr>
          </a:p>
        </p:txBody>
      </p:sp>
      <p:sp>
        <p:nvSpPr>
          <p:cNvPr id="93" name="Google Shape;108;p18">
            <a:extLst>
              <a:ext uri="{FF2B5EF4-FFF2-40B4-BE49-F238E27FC236}">
                <a16:creationId xmlns:a16="http://schemas.microsoft.com/office/drawing/2014/main" id="{DF0E2A43-87FB-48AE-BECC-7481B9C94122}"/>
              </a:ext>
            </a:extLst>
          </p:cNvPr>
          <p:cNvSpPr/>
          <p:nvPr/>
        </p:nvSpPr>
        <p:spPr>
          <a:xfrm>
            <a:off x="499223" y="2121618"/>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66;p20">
            <a:extLst>
              <a:ext uri="{FF2B5EF4-FFF2-40B4-BE49-F238E27FC236}">
                <a16:creationId xmlns:a16="http://schemas.microsoft.com/office/drawing/2014/main" id="{33968C07-2C89-4D16-A8A7-A79BA591E746}"/>
              </a:ext>
            </a:extLst>
          </p:cNvPr>
          <p:cNvSpPr txBox="1"/>
          <p:nvPr/>
        </p:nvSpPr>
        <p:spPr>
          <a:xfrm flipH="1">
            <a:off x="3255463" y="1121824"/>
            <a:ext cx="4559404" cy="3613938"/>
          </a:xfrm>
          <a:prstGeom prst="rect">
            <a:avLst/>
          </a:prstGeom>
          <a:noFill/>
          <a:ln>
            <a:noFill/>
          </a:ln>
        </p:spPr>
        <p:txBody>
          <a:bodyPr spcFirstLastPara="1" wrap="square" lIns="91425" tIns="91425" rIns="91425" bIns="91425" anchor="b" anchorCtr="0">
            <a:noAutofit/>
          </a:bodyPr>
          <a:lstStyle/>
          <a:p>
            <a:pPr lvl="0" algn="ctr"/>
            <a:r>
              <a:rPr lang="vi-VN" sz="1600" dirty="0">
                <a:solidFill>
                  <a:schemeClr val="tx2"/>
                </a:solidFill>
              </a:rPr>
              <a:t>Sử dụng quy tắc và logic: Kiến thức mô tả và logic quy tắc giúp hệ thống AI quyết định dựa trên các tiêu chí đã được xác định rõ ràng.</a:t>
            </a:r>
            <a:endParaRPr lang="en-US" sz="1600" dirty="0">
              <a:solidFill>
                <a:schemeClr val="tx2"/>
              </a:solidFill>
            </a:endParaRPr>
          </a:p>
          <a:p>
            <a:pPr lvl="0" algn="ctr"/>
            <a:r>
              <a:rPr lang="vi-VN" sz="1600" dirty="0">
                <a:solidFill>
                  <a:schemeClr val="tx2"/>
                </a:solidFill>
              </a:rPr>
              <a:t> </a:t>
            </a:r>
            <a:endParaRPr lang="en-US" sz="1600" dirty="0">
              <a:solidFill>
                <a:schemeClr val="tx2"/>
              </a:solidFill>
            </a:endParaRPr>
          </a:p>
          <a:p>
            <a:pPr lvl="0" algn="ctr"/>
            <a:r>
              <a:rPr lang="vi-VN" sz="1600" dirty="0">
                <a:solidFill>
                  <a:schemeClr val="tx2"/>
                </a:solidFill>
              </a:rPr>
              <a:t>Ví dụ: hệ thống chuyên gia y tế sử dụng logic quy tắc để đưa ra dự đoán và phương pháp điều trị.</a:t>
            </a:r>
            <a:endParaRPr lang="en-US" sz="1600" dirty="0">
              <a:solidFill>
                <a:schemeClr val="tx2"/>
              </a:solidFill>
            </a:endParaRPr>
          </a:p>
          <a:p>
            <a:pPr lvl="0" algn="ctr"/>
            <a:endParaRPr lang="en-US" sz="1600" dirty="0">
              <a:solidFill>
                <a:schemeClr val="tx2"/>
              </a:solidFill>
            </a:endParaRPr>
          </a:p>
          <a:p>
            <a:pPr lvl="0" algn="ctr"/>
            <a:r>
              <a:rPr lang="en-US" sz="1600" dirty="0" err="1">
                <a:solidFill>
                  <a:schemeClr val="tx2"/>
                </a:solidFill>
              </a:rPr>
              <a:t>Tích</a:t>
            </a:r>
            <a:r>
              <a:rPr lang="en-US" sz="1600" dirty="0">
                <a:solidFill>
                  <a:schemeClr val="tx2"/>
                </a:solidFill>
              </a:rPr>
              <a:t> </a:t>
            </a:r>
            <a:r>
              <a:rPr lang="en-US" sz="1600" dirty="0" err="1">
                <a:solidFill>
                  <a:schemeClr val="tx2"/>
                </a:solidFill>
              </a:rPr>
              <a:t>hợp</a:t>
            </a:r>
            <a:r>
              <a:rPr lang="en-US" sz="1600" dirty="0">
                <a:solidFill>
                  <a:schemeClr val="tx2"/>
                </a:solidFill>
              </a:rPr>
              <a:t> </a:t>
            </a:r>
            <a:r>
              <a:rPr lang="en-US" sz="1600" dirty="0" err="1">
                <a:solidFill>
                  <a:schemeClr val="tx2"/>
                </a:solidFill>
              </a:rPr>
              <a:t>kiến</a:t>
            </a:r>
            <a:r>
              <a:rPr lang="en-US" sz="1600" dirty="0">
                <a:solidFill>
                  <a:schemeClr val="tx2"/>
                </a:solidFill>
              </a:rPr>
              <a:t> </a:t>
            </a:r>
            <a:r>
              <a:rPr lang="en-US" sz="1600" dirty="0" err="1">
                <a:solidFill>
                  <a:schemeClr val="tx2"/>
                </a:solidFill>
              </a:rPr>
              <a:t>thức</a:t>
            </a:r>
            <a:r>
              <a:rPr lang="en-US" sz="1600" dirty="0">
                <a:solidFill>
                  <a:schemeClr val="tx2"/>
                </a:solidFill>
              </a:rPr>
              <a:t> </a:t>
            </a:r>
            <a:r>
              <a:rPr lang="en-US" sz="1600" dirty="0" err="1">
                <a:solidFill>
                  <a:schemeClr val="tx2"/>
                </a:solidFill>
              </a:rPr>
              <a:t>từ</a:t>
            </a:r>
            <a:r>
              <a:rPr lang="en-US" sz="1600" dirty="0">
                <a:solidFill>
                  <a:schemeClr val="tx2"/>
                </a:solidFill>
              </a:rPr>
              <a:t> </a:t>
            </a:r>
            <a:r>
              <a:rPr lang="en-US" sz="1600" dirty="0" err="1">
                <a:solidFill>
                  <a:schemeClr val="tx2"/>
                </a:solidFill>
              </a:rPr>
              <a:t>nhiều</a:t>
            </a:r>
            <a:r>
              <a:rPr lang="en-US" sz="1600" dirty="0">
                <a:solidFill>
                  <a:schemeClr val="tx2"/>
                </a:solidFill>
              </a:rPr>
              <a:t> </a:t>
            </a:r>
            <a:r>
              <a:rPr lang="en-US" sz="1600" dirty="0" err="1">
                <a:solidFill>
                  <a:schemeClr val="tx2"/>
                </a:solidFill>
              </a:rPr>
              <a:t>nguồn</a:t>
            </a:r>
            <a:r>
              <a:rPr lang="en-US" sz="1600" dirty="0">
                <a:solidFill>
                  <a:schemeClr val="tx2"/>
                </a:solidFill>
              </a:rPr>
              <a:t>: </a:t>
            </a:r>
            <a:r>
              <a:rPr lang="en-US" sz="1600" dirty="0" err="1">
                <a:solidFill>
                  <a:schemeClr val="tx2"/>
                </a:solidFill>
              </a:rPr>
              <a:t>Các</a:t>
            </a:r>
            <a:r>
              <a:rPr lang="en-US" sz="1600" dirty="0">
                <a:solidFill>
                  <a:schemeClr val="tx2"/>
                </a:solidFill>
              </a:rPr>
              <a:t> </a:t>
            </a:r>
            <a:r>
              <a:rPr lang="en-US" sz="1600" dirty="0" err="1">
                <a:solidFill>
                  <a:schemeClr val="tx2"/>
                </a:solidFill>
              </a:rPr>
              <a:t>hệ</a:t>
            </a:r>
            <a:r>
              <a:rPr lang="en-US" sz="1600" dirty="0">
                <a:solidFill>
                  <a:schemeClr val="tx2"/>
                </a:solidFill>
              </a:rPr>
              <a:t> </a:t>
            </a:r>
            <a:r>
              <a:rPr lang="en-US" sz="1600" dirty="0" err="1">
                <a:solidFill>
                  <a:schemeClr val="tx2"/>
                </a:solidFill>
              </a:rPr>
              <a:t>thống</a:t>
            </a:r>
            <a:r>
              <a:rPr lang="en-US" sz="1600" dirty="0">
                <a:solidFill>
                  <a:schemeClr val="tx2"/>
                </a:solidFill>
              </a:rPr>
              <a:t> AI </a:t>
            </a:r>
            <a:r>
              <a:rPr lang="en-US" sz="1600" dirty="0" err="1">
                <a:solidFill>
                  <a:schemeClr val="tx2"/>
                </a:solidFill>
              </a:rPr>
              <a:t>hiện</a:t>
            </a:r>
            <a:r>
              <a:rPr lang="en-US" sz="1600" dirty="0">
                <a:solidFill>
                  <a:schemeClr val="tx2"/>
                </a:solidFill>
              </a:rPr>
              <a:t> </a:t>
            </a:r>
            <a:r>
              <a:rPr lang="en-US" sz="1600" dirty="0" err="1">
                <a:solidFill>
                  <a:schemeClr val="tx2"/>
                </a:solidFill>
              </a:rPr>
              <a:t>đại</a:t>
            </a:r>
            <a:r>
              <a:rPr lang="en-US" sz="1600" dirty="0">
                <a:solidFill>
                  <a:schemeClr val="tx2"/>
                </a:solidFill>
              </a:rPr>
              <a:t> </a:t>
            </a:r>
            <a:r>
              <a:rPr lang="en-US" sz="1600" dirty="0" err="1">
                <a:solidFill>
                  <a:schemeClr val="tx2"/>
                </a:solidFill>
              </a:rPr>
              <a:t>có</a:t>
            </a:r>
            <a:r>
              <a:rPr lang="en-US" sz="1600" dirty="0">
                <a:solidFill>
                  <a:schemeClr val="tx2"/>
                </a:solidFill>
              </a:rPr>
              <a:t> </a:t>
            </a:r>
            <a:r>
              <a:rPr lang="en-US" sz="1600" dirty="0" err="1">
                <a:solidFill>
                  <a:schemeClr val="tx2"/>
                </a:solidFill>
              </a:rPr>
              <a:t>khả</a:t>
            </a:r>
            <a:r>
              <a:rPr lang="en-US" sz="1600" dirty="0">
                <a:solidFill>
                  <a:schemeClr val="tx2"/>
                </a:solidFill>
              </a:rPr>
              <a:t> </a:t>
            </a:r>
            <a:r>
              <a:rPr lang="en-US" sz="1600" dirty="0" err="1">
                <a:solidFill>
                  <a:schemeClr val="tx2"/>
                </a:solidFill>
              </a:rPr>
              <a:t>năng</a:t>
            </a:r>
            <a:r>
              <a:rPr lang="en-US" sz="1600" dirty="0">
                <a:solidFill>
                  <a:schemeClr val="tx2"/>
                </a:solidFill>
              </a:rPr>
              <a:t> </a:t>
            </a:r>
            <a:r>
              <a:rPr lang="en-US" sz="1600" dirty="0" err="1">
                <a:solidFill>
                  <a:schemeClr val="tx2"/>
                </a:solidFill>
              </a:rPr>
              <a:t>tích</a:t>
            </a:r>
            <a:r>
              <a:rPr lang="en-US" sz="1600" dirty="0">
                <a:solidFill>
                  <a:schemeClr val="tx2"/>
                </a:solidFill>
              </a:rPr>
              <a:t> </a:t>
            </a:r>
            <a:r>
              <a:rPr lang="en-US" sz="1600" dirty="0" err="1">
                <a:solidFill>
                  <a:schemeClr val="tx2"/>
                </a:solidFill>
              </a:rPr>
              <a:t>hợp</a:t>
            </a:r>
            <a:r>
              <a:rPr lang="en-US" sz="1600" dirty="0">
                <a:solidFill>
                  <a:schemeClr val="tx2"/>
                </a:solidFill>
              </a:rPr>
              <a:t> </a:t>
            </a:r>
            <a:r>
              <a:rPr lang="en-US" sz="1600" dirty="0" err="1">
                <a:solidFill>
                  <a:schemeClr val="tx2"/>
                </a:solidFill>
              </a:rPr>
              <a:t>kiến</a:t>
            </a:r>
            <a:r>
              <a:rPr lang="en-US" sz="1600" dirty="0">
                <a:solidFill>
                  <a:schemeClr val="tx2"/>
                </a:solidFill>
              </a:rPr>
              <a:t> </a:t>
            </a:r>
            <a:r>
              <a:rPr lang="en-US" sz="1600" dirty="0" err="1">
                <a:solidFill>
                  <a:schemeClr val="tx2"/>
                </a:solidFill>
              </a:rPr>
              <a:t>thức</a:t>
            </a:r>
            <a:r>
              <a:rPr lang="en-US" sz="1600" dirty="0">
                <a:solidFill>
                  <a:schemeClr val="tx2"/>
                </a:solidFill>
              </a:rPr>
              <a:t> </a:t>
            </a:r>
            <a:r>
              <a:rPr lang="en-US" sz="1600" dirty="0" err="1">
                <a:solidFill>
                  <a:schemeClr val="tx2"/>
                </a:solidFill>
              </a:rPr>
              <a:t>từ</a:t>
            </a:r>
            <a:r>
              <a:rPr lang="en-US" sz="1600" dirty="0">
                <a:solidFill>
                  <a:schemeClr val="tx2"/>
                </a:solidFill>
              </a:rPr>
              <a:t> </a:t>
            </a:r>
            <a:r>
              <a:rPr lang="en-US" sz="1600" dirty="0" err="1">
                <a:solidFill>
                  <a:schemeClr val="tx2"/>
                </a:solidFill>
              </a:rPr>
              <a:t>nhiều</a:t>
            </a:r>
            <a:r>
              <a:rPr lang="en-US" sz="1600" dirty="0">
                <a:solidFill>
                  <a:schemeClr val="tx2"/>
                </a:solidFill>
              </a:rPr>
              <a:t> </a:t>
            </a:r>
            <a:r>
              <a:rPr lang="en-US" sz="1600" dirty="0" err="1">
                <a:solidFill>
                  <a:schemeClr val="tx2"/>
                </a:solidFill>
              </a:rPr>
              <a:t>nguồn</a:t>
            </a:r>
            <a:r>
              <a:rPr lang="en-US" sz="1600" dirty="0">
                <a:solidFill>
                  <a:schemeClr val="tx2"/>
                </a:solidFill>
              </a:rPr>
              <a:t> </a:t>
            </a:r>
            <a:r>
              <a:rPr lang="en-US" sz="1600" dirty="0" err="1">
                <a:solidFill>
                  <a:schemeClr val="tx2"/>
                </a:solidFill>
              </a:rPr>
              <a:t>khác</a:t>
            </a:r>
            <a:r>
              <a:rPr lang="en-US" sz="1600" dirty="0">
                <a:solidFill>
                  <a:schemeClr val="tx2"/>
                </a:solidFill>
              </a:rPr>
              <a:t> </a:t>
            </a:r>
            <a:r>
              <a:rPr lang="en-US" sz="1600" dirty="0" err="1">
                <a:solidFill>
                  <a:schemeClr val="tx2"/>
                </a:solidFill>
              </a:rPr>
              <a:t>nhau</a:t>
            </a:r>
            <a:r>
              <a:rPr lang="en-US" sz="1600" dirty="0">
                <a:solidFill>
                  <a:schemeClr val="tx2"/>
                </a:solidFill>
              </a:rPr>
              <a:t>, </a:t>
            </a:r>
            <a:r>
              <a:rPr lang="en-US" sz="1600" dirty="0" err="1">
                <a:solidFill>
                  <a:schemeClr val="tx2"/>
                </a:solidFill>
              </a:rPr>
              <a:t>từ</a:t>
            </a:r>
            <a:r>
              <a:rPr lang="en-US" sz="1600" dirty="0">
                <a:solidFill>
                  <a:schemeClr val="tx2"/>
                </a:solidFill>
              </a:rPr>
              <a:t> </a:t>
            </a:r>
            <a:r>
              <a:rPr lang="en-US" sz="1600" dirty="0" err="1">
                <a:solidFill>
                  <a:schemeClr val="tx2"/>
                </a:solidFill>
              </a:rPr>
              <a:t>đó</a:t>
            </a:r>
            <a:r>
              <a:rPr lang="en-US" sz="1600" dirty="0">
                <a:solidFill>
                  <a:schemeClr val="tx2"/>
                </a:solidFill>
              </a:rPr>
              <a:t> </a:t>
            </a:r>
            <a:r>
              <a:rPr lang="en-US" sz="1600" dirty="0" err="1">
                <a:solidFill>
                  <a:schemeClr val="tx2"/>
                </a:solidFill>
              </a:rPr>
              <a:t>quyết</a:t>
            </a:r>
            <a:r>
              <a:rPr lang="en-US" sz="1600" dirty="0">
                <a:solidFill>
                  <a:schemeClr val="tx2"/>
                </a:solidFill>
              </a:rPr>
              <a:t> </a:t>
            </a:r>
            <a:r>
              <a:rPr lang="en-US" sz="1600" dirty="0" err="1">
                <a:solidFill>
                  <a:schemeClr val="tx2"/>
                </a:solidFill>
              </a:rPr>
              <a:t>định</a:t>
            </a:r>
            <a:r>
              <a:rPr lang="en-US" sz="1600" dirty="0">
                <a:solidFill>
                  <a:schemeClr val="tx2"/>
                </a:solidFill>
              </a:rPr>
              <a:t> </a:t>
            </a:r>
            <a:r>
              <a:rPr lang="en-US" sz="1600" dirty="0" err="1">
                <a:solidFill>
                  <a:schemeClr val="tx2"/>
                </a:solidFill>
              </a:rPr>
              <a:t>dựa</a:t>
            </a:r>
            <a:r>
              <a:rPr lang="en-US" sz="1600" dirty="0">
                <a:solidFill>
                  <a:schemeClr val="tx2"/>
                </a:solidFill>
              </a:rPr>
              <a:t> </a:t>
            </a:r>
            <a:r>
              <a:rPr lang="en-US" sz="1600" dirty="0" err="1">
                <a:solidFill>
                  <a:schemeClr val="tx2"/>
                </a:solidFill>
              </a:rPr>
              <a:t>trên</a:t>
            </a:r>
            <a:r>
              <a:rPr lang="en-US" sz="1600" dirty="0">
                <a:solidFill>
                  <a:schemeClr val="tx2"/>
                </a:solidFill>
              </a:rPr>
              <a:t> </a:t>
            </a:r>
            <a:r>
              <a:rPr lang="en-US" sz="1600" dirty="0" err="1">
                <a:solidFill>
                  <a:schemeClr val="tx2"/>
                </a:solidFill>
              </a:rPr>
              <a:t>thông</a:t>
            </a:r>
            <a:r>
              <a:rPr lang="en-US" sz="1600" dirty="0">
                <a:solidFill>
                  <a:schemeClr val="tx2"/>
                </a:solidFill>
              </a:rPr>
              <a:t> tin </a:t>
            </a:r>
            <a:r>
              <a:rPr lang="en-US" sz="1600" dirty="0" err="1">
                <a:solidFill>
                  <a:schemeClr val="tx2"/>
                </a:solidFill>
              </a:rPr>
              <a:t>toàn</a:t>
            </a:r>
            <a:r>
              <a:rPr lang="en-US" sz="1600" dirty="0">
                <a:solidFill>
                  <a:schemeClr val="tx2"/>
                </a:solidFill>
              </a:rPr>
              <a:t> </a:t>
            </a:r>
            <a:r>
              <a:rPr lang="en-US" sz="1600" dirty="0" err="1">
                <a:solidFill>
                  <a:schemeClr val="tx2"/>
                </a:solidFill>
              </a:rPr>
              <a:t>diện</a:t>
            </a:r>
            <a:r>
              <a:rPr lang="en-US" sz="1600" dirty="0">
                <a:solidFill>
                  <a:schemeClr val="tx2"/>
                </a:solidFill>
              </a:rPr>
              <a:t> </a:t>
            </a:r>
            <a:r>
              <a:rPr lang="en-US" sz="1600" dirty="0" err="1">
                <a:solidFill>
                  <a:schemeClr val="tx2"/>
                </a:solidFill>
              </a:rPr>
              <a:t>và</a:t>
            </a:r>
            <a:r>
              <a:rPr lang="en-US" sz="1600" dirty="0">
                <a:solidFill>
                  <a:schemeClr val="tx2"/>
                </a:solidFill>
              </a:rPr>
              <a:t> </a:t>
            </a:r>
            <a:r>
              <a:rPr lang="en-US" sz="1600" dirty="0" err="1">
                <a:solidFill>
                  <a:schemeClr val="tx2"/>
                </a:solidFill>
              </a:rPr>
              <a:t>đa</a:t>
            </a:r>
            <a:r>
              <a:rPr lang="en-US" sz="1600" dirty="0">
                <a:solidFill>
                  <a:schemeClr val="tx2"/>
                </a:solidFill>
              </a:rPr>
              <a:t> </a:t>
            </a:r>
            <a:r>
              <a:rPr lang="en-US" sz="1600" dirty="0" err="1">
                <a:solidFill>
                  <a:schemeClr val="tx2"/>
                </a:solidFill>
              </a:rPr>
              <a:t>chiều</a:t>
            </a:r>
            <a:r>
              <a:rPr lang="en-US" sz="1600" dirty="0">
                <a:solidFill>
                  <a:schemeClr val="tx2"/>
                </a:solidFill>
              </a:rPr>
              <a:t>.</a:t>
            </a:r>
            <a:endParaRPr sz="1600" b="1" dirty="0">
              <a:solidFill>
                <a:schemeClr val="tx2"/>
              </a:solidFill>
              <a:latin typeface="Rajdhani"/>
              <a:ea typeface="Rajdhani"/>
              <a:cs typeface="Rajdhani"/>
              <a:sym typeface="Rajdhani"/>
            </a:endParaRPr>
          </a:p>
        </p:txBody>
      </p:sp>
    </p:spTree>
    <p:extLst>
      <p:ext uri="{BB962C8B-B14F-4D97-AF65-F5344CB8AC3E}">
        <p14:creationId xmlns:p14="http://schemas.microsoft.com/office/powerpoint/2010/main" val="3365989471"/>
      </p:ext>
    </p:extLst>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1613</Words>
  <Application>Microsoft Office PowerPoint</Application>
  <PresentationFormat>On-screen Show (16:9)</PresentationFormat>
  <Paragraphs>108</Paragraphs>
  <Slides>20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Fira Sans Condensed</vt:lpstr>
      <vt:lpstr>Anaheim</vt:lpstr>
      <vt:lpstr>Roboto</vt:lpstr>
      <vt:lpstr>Fira Sans Condensed Light</vt:lpstr>
      <vt:lpstr>Arial</vt:lpstr>
      <vt:lpstr>Roboto Condensed Light</vt:lpstr>
      <vt:lpstr>Rajdhani</vt:lpstr>
      <vt:lpstr>AI Tech Agency Infographics by Slidesgo</vt:lpstr>
      <vt:lpstr>KNOWLEDGE IN LEARNING</vt:lpstr>
      <vt:lpstr>Tổng quan</vt:lpstr>
      <vt:lpstr>Giới thiệu về Knowledge in Learning</vt:lpstr>
      <vt:lpstr>Knowlegde in Learning</vt:lpstr>
      <vt:lpstr>Tầm quan trọng của kiến thức  trong AI</vt:lpstr>
      <vt:lpstr>PowerPoint Presentation</vt:lpstr>
      <vt:lpstr>Tầm quan trọng của kiến thức trong AI</vt:lpstr>
      <vt:lpstr>Tầm quan trọng của kiến thức trong AI</vt:lpstr>
      <vt:lpstr>Tầm quan trọng của kiến thức trong AI</vt:lpstr>
      <vt:lpstr>Các thành phần của "Knowledge in Learning"</vt:lpstr>
      <vt:lpstr>Các thành phần của "Knowledge in Learning"</vt:lpstr>
      <vt:lpstr>Các thành phần của "Knowledge in Learning"</vt:lpstr>
      <vt:lpstr>Cơ chế tiếp nhận và xử lý kiến thức</vt:lpstr>
      <vt:lpstr>Cơ chế tiếp nhận và xử lý kiến thức</vt:lpstr>
      <vt:lpstr>Cơ chế tiếp nhận và xử lý kiến thức</vt:lpstr>
      <vt:lpstr>Cơ chế tiếp nhận và xử lý kiến thức</vt:lpstr>
      <vt:lpstr>Biểu diễn tri thức (Knowledge Representation)</vt:lpstr>
      <vt:lpstr>Ứng Dụng trong AI</vt:lpstr>
      <vt:lpstr>KẾT LUẬN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IN LEARNING</dc:title>
  <dc:creator>Dung Dong Van</dc:creator>
  <cp:lastModifiedBy>Dong Van Dung</cp:lastModifiedBy>
  <cp:revision>24</cp:revision>
  <dcterms:modified xsi:type="dcterms:W3CDTF">2024-05-19T19:39:08Z</dcterms:modified>
</cp:coreProperties>
</file>